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16"/>
  </p:notesMasterIdLst>
  <p:sldIdLst>
    <p:sldId id="256" r:id="rId2"/>
    <p:sldId id="257" r:id="rId3"/>
    <p:sldId id="2147479653" r:id="rId4"/>
    <p:sldId id="2147479654" r:id="rId5"/>
    <p:sldId id="367" r:id="rId6"/>
    <p:sldId id="287" r:id="rId7"/>
    <p:sldId id="286" r:id="rId8"/>
    <p:sldId id="2147483467" r:id="rId9"/>
    <p:sldId id="2147483468" r:id="rId10"/>
    <p:sldId id="2147483469" r:id="rId11"/>
    <p:sldId id="258" r:id="rId12"/>
    <p:sldId id="284" r:id="rId13"/>
    <p:sldId id="2147479623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7" d="100"/>
          <a:sy n="107" d="100"/>
        </p:scale>
        <p:origin x="12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93B8C-FE76-8B4B-91AB-CB675B0D5651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C7EC0-1C39-8F47-88C4-B5434AC32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4197D-7FD6-EE36-B6E9-BD21B7136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13300-1071-398C-276A-3F4352657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898A0-F021-1002-C7F2-397FFC0ED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73A1CCD-18DA-CC12-C42F-FF386338FE7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CDE6F-B423-3F57-6133-6556DD5411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1E464C-8E6F-3A4B-3743-0BEA5CD79C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12/15/25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6A46A-A10C-50B3-0CFA-5AA4D9522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2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7E5CD-8DA7-4771-8111-CC8B005883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0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4CF6-D7F1-1906-1C4F-BC0953AFC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0548A-DD69-2DD4-E2A1-C57AFB340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ED2A3-FE77-F16F-57FA-6FF8A6057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DADFEA-8E45-DFE7-8D16-C2117863DBD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72690-762A-6D8E-6F87-142631495B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559676-D598-EAE9-23E2-257388482C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12/15/25 7:15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04A99-2612-9770-D5BC-D6D472E31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12/15/25 7:19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02CF1-5D96-F73F-5211-CE7D93F8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69708-14DA-7D45-2C34-2072D4241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FD0C6-8C3A-4687-CE5D-50F0FF68F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EBBA4-E3B7-2F81-88CA-FA1EF7675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ABD56-7E30-471F-B77B-F411599753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2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1E88A-A1E8-25D2-956B-91D2FF3F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B9B99-41B1-A57D-C483-A86E2872B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50213-8818-514E-55C9-21A0D1BDB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32D2D-D3FB-A605-5A16-CAA8C3FC1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ABD56-7E30-471F-B77B-F411599753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6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ABD56-7E30-471F-B77B-F411599753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96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ABD56-7E30-471F-B77B-F411599753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48384-68CD-46E0-932A-83402D076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5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7E5CD-8DA7-4771-8111-CC8B005883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9A80D3-2272-ED0F-EBF4-34428557569F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71E75-F7A2-7C1F-EF86-C5186E904883}"/>
              </a:ext>
            </a:extLst>
          </p:cNvPr>
          <p:cNvSpPr/>
          <p:nvPr/>
        </p:nvSpPr>
        <p:spPr>
          <a:xfrm>
            <a:off x="-4262" y="0"/>
            <a:ext cx="7547339" cy="6858002"/>
          </a:xfrm>
          <a:prstGeom prst="rect">
            <a:avLst/>
          </a:prstGeom>
          <a:gradFill>
            <a:gsLst>
              <a:gs pos="6000">
                <a:schemeClr val="accent5"/>
              </a:gs>
              <a:gs pos="100000">
                <a:schemeClr val="accent2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4E0A7-C9D3-8408-2EE0-E46AF38E815F}"/>
              </a:ext>
            </a:extLst>
          </p:cNvPr>
          <p:cNvSpPr/>
          <p:nvPr/>
        </p:nvSpPr>
        <p:spPr>
          <a:xfrm rot="10800000">
            <a:off x="-4285" y="-3"/>
            <a:ext cx="7547361" cy="6857999"/>
          </a:xfrm>
          <a:prstGeom prst="rect">
            <a:avLst/>
          </a:prstGeom>
          <a:gradFill>
            <a:gsLst>
              <a:gs pos="43000">
                <a:schemeClr val="accent2">
                  <a:alpha val="0"/>
                </a:schemeClr>
              </a:gs>
              <a:gs pos="100000">
                <a:schemeClr val="accent2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3CB42-010B-9ABE-75EF-F502B4A9F42C}"/>
              </a:ext>
            </a:extLst>
          </p:cNvPr>
          <p:cNvSpPr/>
          <p:nvPr/>
        </p:nvSpPr>
        <p:spPr>
          <a:xfrm rot="16200000">
            <a:off x="1156173" y="-1160457"/>
            <a:ext cx="5226425" cy="7547338"/>
          </a:xfrm>
          <a:prstGeom prst="rect">
            <a:avLst/>
          </a:prstGeom>
          <a:gradFill>
            <a:gsLst>
              <a:gs pos="50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CF56E-D922-4450-9794-8B0E1451F6EB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9696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F65FF0-EE88-E48A-1552-AF2B228EA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93006-CD9A-ACB8-4DFF-755585BD51C6}"/>
              </a:ext>
            </a:extLst>
          </p:cNvPr>
          <p:cNvSpPr/>
          <p:nvPr/>
        </p:nvSpPr>
        <p:spPr>
          <a:xfrm rot="5400000" flipH="1" flipV="1">
            <a:off x="2662822" y="-2671180"/>
            <a:ext cx="6866356" cy="12192001"/>
          </a:xfrm>
          <a:prstGeom prst="rect">
            <a:avLst/>
          </a:prstGeom>
          <a:gradFill>
            <a:gsLst>
              <a:gs pos="13000">
                <a:schemeClr val="accent2"/>
              </a:gs>
              <a:gs pos="100000">
                <a:schemeClr val="accent5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1B6E1-2B98-87C0-C97D-DC19E754324D}"/>
              </a:ext>
            </a:extLst>
          </p:cNvPr>
          <p:cNvSpPr/>
          <p:nvPr/>
        </p:nvSpPr>
        <p:spPr>
          <a:xfrm rot="16200000" flipH="1" flipV="1">
            <a:off x="2144989" y="-2153344"/>
            <a:ext cx="5473326" cy="97633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68000"/>
                </a:schemeClr>
              </a:gs>
              <a:gs pos="45000">
                <a:schemeClr val="accent5">
                  <a:lumMod val="60000"/>
                  <a:lumOff val="40000"/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B8330-0A40-6340-3205-86A38459537F}"/>
              </a:ext>
            </a:extLst>
          </p:cNvPr>
          <p:cNvSpPr/>
          <p:nvPr/>
        </p:nvSpPr>
        <p:spPr>
          <a:xfrm flipV="1">
            <a:off x="1031672" y="2962966"/>
            <a:ext cx="11160328" cy="389503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42000">
                <a:schemeClr val="accent5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13373-13C5-71D9-C45A-699B0F451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 flipV="1">
            <a:off x="1233479" y="361145"/>
            <a:ext cx="5263375" cy="7730333"/>
          </a:xfrm>
          <a:prstGeom prst="rect">
            <a:avLst/>
          </a:prstGeom>
          <a:gradFill flip="none" rotWithShape="1">
            <a:gsLst>
              <a:gs pos="8000">
                <a:schemeClr val="accent2">
                  <a:lumMod val="75000"/>
                </a:schemeClr>
              </a:gs>
              <a:gs pos="50000">
                <a:schemeClr val="accent2">
                  <a:alpha val="0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093976"/>
            <a:ext cx="6528816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B3753E-6E60-F731-58BF-7C4D0497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CEB89B-6066-557A-EBEC-18307AC2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5C1F80-0989-4135-BEC0-53996BCA1D73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114D5C-BE8D-24C7-4A79-C0C2837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7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F4C684-CDD4-5CA8-12DC-BB0C4BFE2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4329"/>
            <a:ext cx="5056093" cy="6869586"/>
            <a:chOff x="5171844" y="-11586"/>
            <a:chExt cx="7020159" cy="68695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ECDBF0-A1F0-37B6-C87A-8687287F7950}"/>
                </a:ext>
              </a:extLst>
            </p:cNvPr>
            <p:cNvSpPr/>
            <p:nvPr/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F90E0-14F7-6838-2C0A-149459C1D143}"/>
                </a:ext>
              </a:extLst>
            </p:cNvPr>
            <p:cNvSpPr/>
            <p:nvPr/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78B55F-B3C4-0B70-7EAE-5FBFD3308543}"/>
                </a:ext>
              </a:extLst>
            </p:cNvPr>
            <p:cNvSpPr/>
            <p:nvPr/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FBDE35-AEB9-6AFE-BC7A-79FEFBB51D0A}"/>
                </a:ext>
              </a:extLst>
            </p:cNvPr>
            <p:cNvSpPr/>
            <p:nvPr/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  <a:noFill/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7702" y="877824"/>
            <a:ext cx="5509458" cy="5102352"/>
          </a:xfrm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46B3B-D23C-46FC-82B4-EC936862EBB6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BA5514-C4EC-5772-F451-90A91C38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95E155-D254-47EB-52CD-C66E0A29E9A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7EE6D-F09F-E804-C40C-AB228BDE8E64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83" y="722376"/>
            <a:ext cx="5138927" cy="1581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2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F3B0-9D02-EBD8-2D14-79BF34534A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307" y="0"/>
            <a:ext cx="54132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834640"/>
            <a:ext cx="5138928" cy="2999232"/>
          </a:xfrm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72784" y="6318504"/>
            <a:ext cx="3569956" cy="365760"/>
          </a:xfr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075652" y="6318504"/>
            <a:ext cx="1491507" cy="365760"/>
          </a:xfrm>
        </p:spPr>
        <p:txBody>
          <a:bodyPr/>
          <a:lstStyle/>
          <a:p>
            <a:fld id="{11039C6F-01AE-405F-93D2-431591D79461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31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E855AC-5F95-123D-E0A1-CBD75D8FD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6A854-7BA6-35FC-898F-37F3BC10E5D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55EF75-521C-7F12-2397-68B6128751E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96" y="2222436"/>
            <a:ext cx="4160520" cy="2825496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7376" y="2222436"/>
            <a:ext cx="3959352" cy="26974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09CF825-511F-35F8-E0EC-636033ED43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6A82C16-EB1A-4294-103B-715F071E5A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E82713-2685-4CB9-BD26-DD329F3C67A6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7EA83B-52EA-A0B8-E2E8-C9D1FE273B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23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4537F0-59D7-5CF5-65CE-33DFA62B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FD035-FCE9-275A-5EEF-94FC6583E39A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F3E46-4915-D511-DDA5-9451667C3C8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2" y="2048256"/>
            <a:ext cx="3813048" cy="3538728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960" y="2048256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CB2298-A12A-D380-ED4F-AD870434F2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F2EAD-3327-FA60-8B7F-6CBBD02C3F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7926B3-CA5D-44FB-BC2D-6B05FBB97B04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D4A7C-9E9E-96BC-68B8-3F92C9B3B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0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675FE4-1839-CB8F-7574-8FBCED970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309010-BB96-4CE9-3A39-43FA59198DD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D5C3E8-4075-EEED-D3DC-B1B0DCD9F940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7214616" cy="1280160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2776" y="2240280"/>
            <a:ext cx="7349947" cy="37216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A089F15-F7A9-6130-79CF-D853C6B4B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5C79459-C978-FF61-F7FC-DC5D1F1701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009212-C305-41EC-8687-C39B36C09AF0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FBCCE1-48C7-7734-891D-F4664CC97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23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A83600-30C4-2F21-93C5-D07537A39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F9F49-F979-53D6-3ED8-352816078D4C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745F95-9BA3-B7A5-F004-E2BB1CFFE2F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8696" y="640080"/>
            <a:ext cx="5998464" cy="56967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D886C8-FB0E-44DB-9413-26C9933623BA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0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04B371-347D-80EC-2C2C-C69CD2EF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068340" y="0"/>
            <a:ext cx="123362" cy="6858000"/>
            <a:chOff x="12068638" y="0"/>
            <a:chExt cx="123362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227FEA-4B4B-3484-7267-B7BD65A4E9BF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530AA-F724-4235-0FDF-84595FCBFBC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21792"/>
            <a:ext cx="10872216" cy="749808"/>
          </a:xfrm>
        </p:spPr>
        <p:txBody>
          <a:bodyPr anchor="ctr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1591056"/>
            <a:ext cx="7772400" cy="43891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8A6864-E7E2-494F-A90A-ECC53613C6EC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98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1155E4-5659-692F-6CDC-095E555AF698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AFD6F-0EAD-ADCF-CB9A-AB74C59048E1}"/>
              </a:ext>
            </a:extLst>
          </p:cNvPr>
          <p:cNvSpPr/>
          <p:nvPr/>
        </p:nvSpPr>
        <p:spPr>
          <a:xfrm rot="16200000">
            <a:off x="6635246" y="-3716556"/>
            <a:ext cx="1855397" cy="9288510"/>
          </a:xfrm>
          <a:prstGeom prst="rect">
            <a:avLst/>
          </a:prstGeom>
          <a:gradFill>
            <a:gsLst>
              <a:gs pos="45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2313432"/>
            <a:ext cx="8732520" cy="389534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ED686-7864-484B-8047-F06E855FD995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45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94E45B-1239-5927-7239-231AB33A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2CCE1C-1D53-2F67-CA11-693E1CA40CC5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7A3C2-9949-B8A0-8486-8228C60D0C3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B715D2-E75C-A2E6-CE7A-70CE2EFA5E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4CAAF-9048-5116-D3C8-15E595C3B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8F8C76-8E31-4D47-BC79-85F35E81929B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F8E49B-DD4C-66AF-8D2C-52110DB227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1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ACE7F8-A7D9-2E2C-2B0B-0DB8D716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68309-21D1-59BA-F479-9F846B9A0FB2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D94F90-5391-9976-036B-C34C2C3044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10954512" cy="49560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DC843-90AD-36D3-6615-3505603F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C5F7B-97CA-C06C-A155-E4BC307D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C96F-46D7-47BB-8945-9667BCB4F5BB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24737-C1DF-CE60-245E-385E02AC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25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2293C7-9DD5-C84B-6A44-F0D117C4C94B}"/>
              </a:ext>
            </a:extLst>
          </p:cNvPr>
          <p:cNvSpPr/>
          <p:nvPr/>
        </p:nvSpPr>
        <p:spPr>
          <a:xfrm>
            <a:off x="3" y="-4323"/>
            <a:ext cx="4059076" cy="6869579"/>
          </a:xfrm>
          <a:prstGeom prst="rect">
            <a:avLst/>
          </a:prstGeom>
          <a:gradFill>
            <a:gsLst>
              <a:gs pos="7000">
                <a:schemeClr val="accent2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88F0D-A4DE-CAA0-43A6-84E52AD904F3}"/>
              </a:ext>
            </a:extLst>
          </p:cNvPr>
          <p:cNvSpPr/>
          <p:nvPr/>
        </p:nvSpPr>
        <p:spPr>
          <a:xfrm rot="10800000">
            <a:off x="-1" y="1061883"/>
            <a:ext cx="4059079" cy="580337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60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67E0-1350-1985-A4E1-5215AF902BF2}"/>
              </a:ext>
            </a:extLst>
          </p:cNvPr>
          <p:cNvSpPr/>
          <p:nvPr/>
        </p:nvSpPr>
        <p:spPr>
          <a:xfrm rot="16200000">
            <a:off x="-524095" y="1129367"/>
            <a:ext cx="5716870" cy="3449479"/>
          </a:xfrm>
          <a:prstGeom prst="rect">
            <a:avLst/>
          </a:prstGeom>
          <a:gradFill>
            <a:gsLst>
              <a:gs pos="0">
                <a:schemeClr val="accent5">
                  <a:alpha val="86000"/>
                </a:schemeClr>
              </a:gs>
              <a:gs pos="57000">
                <a:schemeClr val="accent2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B6B8768-08ED-B8FE-AB87-3961B13E76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8" y="6318504"/>
            <a:ext cx="344643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90CD73-4635-8D46-A7E8-EDF5E35D34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640267-1344-46BE-B105-162E68855468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E57EE-CAE7-24C5-9F1D-159F32ADDD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36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272" y="502920"/>
            <a:ext cx="5961888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E9B8B-7499-A48C-F314-3620CFFB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9B506F-0FAC-8905-0F05-E889644A7B9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AC1EBA-955D-23C1-CCE1-CF2C6CBFD05B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96EE962-E57A-8EDB-7169-6EB04FA753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483717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05272" y="1801367"/>
            <a:ext cx="5961888" cy="4453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1225D-49EF-5752-ACF2-F43EB2B363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605272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362DD-3333-1184-E97C-2FDF9D599F4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701784" y="6318504"/>
            <a:ext cx="1865376" cy="365760"/>
          </a:xfrm>
        </p:spPr>
        <p:txBody>
          <a:bodyPr/>
          <a:lstStyle/>
          <a:p>
            <a:fld id="{1C45E567-307A-4358-87B7-AFD16C4C07D5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012C-B1FA-A889-A45D-1DA431A414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69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B44AF-FB05-4BBA-5AC9-C89D1BB5BE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2EABA-2011-B91D-C867-6B03C474330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709160" y="6318504"/>
            <a:ext cx="2350008" cy="365760"/>
          </a:xfrm>
        </p:spPr>
        <p:txBody>
          <a:bodyPr/>
          <a:lstStyle/>
          <a:p>
            <a:fld id="{E016730A-3443-4D7F-BC47-3A3CDB3837FC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7E37F5-E579-D12C-536E-A9118707E1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697687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D3616B-B0C6-AB9E-48FA-050906718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142" y="0"/>
            <a:ext cx="3939493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BBFBAF-5922-A442-5D1A-BC28ADE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DBF79C-336C-A5FC-F9A7-F678FEB5C351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E95C8-0894-01F3-97E4-60803AAA24A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725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516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F4E90B-EF6F-24B4-C4FE-7FBC72B7E9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7" y="0"/>
            <a:ext cx="396849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50B082-E806-677A-B150-164003C5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BF228F-ECC6-8326-8C59-4539BE646E4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E235C-963A-D79C-5145-5233B1FD5A8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6516" y="1472183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FDC5C-46E3-4585-C089-E091BE6E5D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6516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1447D-8AA6-9863-0212-376200A916F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29070" y="6318504"/>
            <a:ext cx="2838090" cy="365760"/>
          </a:xfrm>
        </p:spPr>
        <p:txBody>
          <a:bodyPr/>
          <a:lstStyle/>
          <a:p>
            <a:fld id="{D9193AC5-F257-4C01-8A7B-A4CD87F22F04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95A93-90A0-8500-32A5-2011DF9658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21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AE7BB9-8F3B-888B-7C5F-C693E4B7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2AA3A-CAA5-475A-C3CD-9ABFCE2B0092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3ED07E-CBE3-22B8-BCE0-4F98BB64C4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573413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4573413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B6E2F6-1C60-7678-922C-01C4DB211D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74320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A7FF-A77E-82D8-382F-C60F9EB7D40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55847" y="6318504"/>
            <a:ext cx="1418733" cy="365760"/>
          </a:xfrm>
        </p:spPr>
        <p:txBody>
          <a:bodyPr/>
          <a:lstStyle/>
          <a:p>
            <a:fld id="{A64EBB10-E93E-4729-97C4-FAB8DF4548E2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7AED5A-2B3B-6F43-CA78-5BF85217FD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692285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C59C038-AFE7-F1BB-D482-33E1708925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44556" y="0"/>
            <a:ext cx="6224082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9008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389120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4389120" cy="41696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97486-A221-C6D1-050D-0B3DB32646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65176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7AE70-2FE3-1872-0811-BC089F61285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264408" y="6318504"/>
            <a:ext cx="1325880" cy="365760"/>
          </a:xfrm>
        </p:spPr>
        <p:txBody>
          <a:bodyPr/>
          <a:lstStyle/>
          <a:p>
            <a:fld id="{7040DD2C-7FC6-41A9-87A2-29E4EDD4A815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EE6EB-FF56-B8A3-1408-5C43C49B25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50799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2866F3-0262-FC88-23E2-359D75EA8A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0263" y="0"/>
            <a:ext cx="6408375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6C82F-0CA8-713E-E19A-65D51910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0EB22-0640-E9D6-5C90-504668EDC47C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95F219-6751-8C9C-0F4E-1048F537CB6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528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494689-2DF4-F719-B5A3-0E33B5AB9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8C88C8-2ADC-03E1-DA79-C09C9FFCB40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E9281E-3F01-B630-B5DF-17CEE295D67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3017520" cy="336499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05656" y="722376"/>
            <a:ext cx="3417212" cy="544068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356" y="722376"/>
            <a:ext cx="356616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6F9121-A740-6137-350B-F287FC3F6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DDF62D-265F-648C-DEAF-A6B63AFE9A8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8E3A8ED-7C53-48B7-8E07-F767A8357B67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B1E5F69-8168-1838-71D3-E395524793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2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B5D765-4DB1-83CD-C254-A90B6611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9A84EF-6D24-A163-8B58-B5389FD4DDD7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9A50A9-013C-611D-B106-1ED459519F5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8A45037-DD9A-9287-B37A-49CD4CC3CA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-1"/>
            <a:ext cx="7397496" cy="6857999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5CC625-CD4F-F9C5-5E5D-05B78AE7C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35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B38A-33A6-F8AC-C9B9-FA400D29071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504406" y="6318504"/>
            <a:ext cx="1062754" cy="365760"/>
          </a:xfrm>
        </p:spPr>
        <p:txBody>
          <a:bodyPr/>
          <a:lstStyle/>
          <a:p>
            <a:fld id="{81AC3B39-0D1D-4C0E-BE8E-C570B18D6B3B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B1B358-15B5-2BEF-0B1B-0BC9F05FFA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69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8" y="6318504"/>
            <a:ext cx="197550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8150" y="6318504"/>
            <a:ext cx="101458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780F3AB-C899-4854-A4A4-B2E20F203358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20440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19" y="0"/>
            <a:ext cx="7265819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D1FA7-C4E8-DE5C-3B9D-DCD115B6C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133272-DC27-4D54-F532-D2039EAA5D9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C8420D-B6AB-D6E7-38A4-FFF30B404590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5327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1008126"/>
            <a:ext cx="3401567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3A3E8A-C3F5-3D0B-FDE4-68B52DFE71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739749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2754B6-EAB4-945C-FC4E-F8F7D453B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99CF6F-40DA-4FCF-FBCF-9907CB96FB7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C8A1CA-3094-3344-5C05-30F5E18CD02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3099816"/>
            <a:ext cx="3401567" cy="30540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C8E1E-13A9-668C-1F5C-BC271E6A0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17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E2343-B677-7565-070B-CEED0B0D546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497312" y="6318504"/>
            <a:ext cx="1069847" cy="365760"/>
          </a:xfrm>
        </p:spPr>
        <p:txBody>
          <a:bodyPr/>
          <a:lstStyle/>
          <a:p>
            <a:fld id="{1095A040-388D-41D5-A09F-3EC1A1D097A8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BC881-6669-50F2-64F2-57BD81A93B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0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7888" y="713232"/>
            <a:ext cx="3364992" cy="322783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7888" y="5138927"/>
            <a:ext cx="3200400" cy="119786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48451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CBE317-7590-8646-B2DB-5BED6EE8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4181134" y="3367319"/>
            <a:ext cx="68580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255D3-4FB2-87A8-E502-9CDE10990A39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15F704-CD21-A249-03F6-4F036D21400B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B7E9-D8D3-BC56-A758-6C86B58C0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247888" y="6318504"/>
            <a:ext cx="2459736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FF974-138E-88CF-9001-1A07C67D1D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707624" y="6318504"/>
            <a:ext cx="859536" cy="365760"/>
          </a:xfrm>
        </p:spPr>
        <p:txBody>
          <a:bodyPr/>
          <a:lstStyle/>
          <a:p>
            <a:fld id="{A6379DD5-AE65-4D02-9BCE-257CC17A63B7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A7CD4-7B92-1CD1-A9F0-94B053972C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68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56312"/>
            <a:ext cx="3647839" cy="142023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17E7B2-E2F9-D41D-D140-E89E0C3F5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45910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6CD91D-B3A8-3626-F189-B9F77A315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591027"/>
            <a:ext cx="12198096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9147E-E51A-3B94-6CD8-EE629F8797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D771F-7FFC-BCEC-B388-8883BD9CBC6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57800" y="4956312"/>
            <a:ext cx="6309360" cy="14202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2C-378A-4AAF-83EE-A3767FF83605}" type="datetime1">
              <a:rPr lang="en-US" smtClean="0"/>
              <a:t>12/15/25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95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93596"/>
            <a:ext cx="2953618" cy="2007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FB154D-4A60-735B-FA5C-F17F96D0F7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7008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8555" y="4093596"/>
            <a:ext cx="7298605" cy="228957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D91724-58CE-FA68-1E24-9CD57621C1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AA293A1-7F80-90D9-D8FF-27238ADD79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6C6F251-EB74-4ADA-AD63-D85EC3A9D616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9AC797-2D9B-C7AC-550D-157FEDA380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77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3CDCF-1D03-5851-5ADE-6C229D9C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6CADBC-4985-70E0-56BE-1C8385BBCBD0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1B3299-F1D4-88B7-5B22-7D623606691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7978"/>
            <a:ext cx="10954512" cy="96926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C3B04B-96C8-DA90-9593-3508CE34B4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1801367"/>
            <a:ext cx="7015248" cy="44897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52735" y="1801367"/>
            <a:ext cx="3314425" cy="4489704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2B3BF-7794-675C-7382-345519B43BE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03468-1991-7CCF-2C67-0B5A3850BA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05F46D-792E-48B7-9047-8A1672515077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F75D71-C32E-4EF6-2C8E-B5F29DBF4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3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287667-A4F8-6B7A-7C1E-415768F3B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0F260A-40A1-ED4C-F5A8-F915D3BDB7F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9CD2C2-2541-1223-03B1-97955C134718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669536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4669536" cy="402456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02919"/>
            <a:ext cx="5471160" cy="58155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134235-8D6E-735A-EBA0-BA533F60F0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2F68ED-5552-E109-B7F4-671217CABF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B53D3FE-D727-4B50-874D-41D5E635B20A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3B9B49-4584-CFEF-738F-BE68D009CE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76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C02DA-0C9D-12C9-42BB-CC4820B4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80A20-A590-D755-5AA0-BAF1B1402907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A06CF-7B14-32D2-2412-3434710512E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645980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3645980" cy="4024565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227" y="502919"/>
            <a:ext cx="6354933" cy="58155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BFB2EA8-AADE-E8CD-890F-EA9F9968B2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772B0-B493-B608-E389-35329DEF20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942071-3A2D-4B86-82F9-428DB212BAF8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54D38F-A697-A216-CCCB-0C1A9DCBD2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006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93BC13-F3D8-0BDA-D1BF-7B8E455AC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362B5B-CACD-7203-74DE-7B0BBF7D69CE}"/>
              </a:ext>
            </a:extLst>
          </p:cNvPr>
          <p:cNvGrpSpPr/>
          <p:nvPr/>
        </p:nvGrpSpPr>
        <p:grpSpPr>
          <a:xfrm>
            <a:off x="-22276" y="-6922"/>
            <a:ext cx="12214276" cy="6869101"/>
            <a:chOff x="-22276" y="-6922"/>
            <a:chExt cx="12214276" cy="68691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6A753B-AD01-7A7A-4F2D-C75592EC67B9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82525-BA9A-AA08-8DF0-B77178C6BC45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B5202-8712-82B4-1B42-E7E4336E8698}"/>
                </a:ext>
              </a:extLst>
            </p:cNvPr>
            <p:cNvSpPr/>
            <p:nvPr/>
          </p:nvSpPr>
          <p:spPr>
            <a:xfrm flipH="1">
              <a:off x="-22276" y="-6922"/>
              <a:ext cx="3849318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5172D8-9117-7FB7-2347-567B5663C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28616"/>
            <a:ext cx="9912096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52" y="978408"/>
            <a:ext cx="11137392" cy="411480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32224-E515-4E44-2832-0D5E94847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71D16-7052-CB51-10DB-659F8F77B2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0D1012-6B36-4753-8153-E5F982239567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132CC-C4B7-E2AF-5520-00C69FF3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76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718304"/>
            <a:ext cx="6281928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786384"/>
            <a:ext cx="11155680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E2BBBB-FE25-456C-89E4-A0303F0273E5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26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83480"/>
            <a:ext cx="6281928" cy="13533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82880"/>
            <a:ext cx="11247120" cy="4974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25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15EE4B-219D-4799-AB8D-57B100451C5D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402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0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36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9E314-CB58-F3CE-7C32-D6103621A2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E12D21-0607-5120-F81C-6E1DA0652C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99AFF4-C109-45E7-87CB-3A41EC6C3342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1B35F-4D88-6EA9-8D55-4133CD961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1C0A04-3BC7-B88E-3974-2A73D0A107E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7991EE-474F-899B-8FEF-F82B3E5BDF10}"/>
              </a:ext>
            </a:extLst>
          </p:cNvPr>
          <p:cNvGrpSpPr/>
          <p:nvPr/>
        </p:nvGrpSpPr>
        <p:grpSpPr>
          <a:xfrm>
            <a:off x="-7285" y="-6922"/>
            <a:ext cx="12199285" cy="6869101"/>
            <a:chOff x="-22275" y="-6922"/>
            <a:chExt cx="12214275" cy="6869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5B255-8277-F118-03CD-8BAE19E8D68B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8FF695-246F-077D-F2C8-36B38501750D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B72F2E-896E-2C27-7B7B-07C3BA02B78E}"/>
                </a:ext>
              </a:extLst>
            </p:cNvPr>
            <p:cNvSpPr/>
            <p:nvPr/>
          </p:nvSpPr>
          <p:spPr>
            <a:xfrm flipH="1">
              <a:off x="-14981" y="-6922"/>
              <a:ext cx="3836566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22BC71-28C2-81D8-FB44-31BC493B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681088-8C72-D3AA-E951-F32AA4318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8784" y="6739061"/>
            <a:ext cx="12207240" cy="137160"/>
            <a:chOff x="-5025" y="6737718"/>
            <a:chExt cx="12207200" cy="123363"/>
          </a:xfrm>
          <a:solidFill>
            <a:schemeClr val="tx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3FCCF6-A9CE-8C06-A018-3526E4B210A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41A033-DCF1-2B2E-7479-E074B140FA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83B6E-95ED-1D70-2F6E-8299525C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6" y="0"/>
            <a:ext cx="137160" cy="6858000"/>
            <a:chOff x="12068638" y="0"/>
            <a:chExt cx="123362" cy="6858000"/>
          </a:xfrm>
          <a:solidFill>
            <a:schemeClr val="tx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F59BE4-AC2E-2AB9-FE80-40CAF77CA79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1C2DAC-E593-02EE-C7E4-01B9BAA443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7680960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AFEFF9-BDF1-4CFA-B535-0413D62BE29A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5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/>
          <a:p>
            <a:fld id="{9DFFF819-4E26-4576-8A6D-DA055CFF682A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290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23AF82-B640-17D0-AC4B-55F4EDF5C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A5C8EA-7A6C-8AC0-78D1-F538329B41B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2FAD3C-DB75-D855-489D-B09F992EA0E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87CE5-00A5-FA1D-EB2D-E5CFD2742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2357" y="6746828"/>
            <a:ext cx="12188952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C43EBD-E088-A3CD-FCDE-E6ED8F87D148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88F00F-9D01-378E-377E-26B543D2FA77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82175" y="751366"/>
            <a:ext cx="8353433" cy="540254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761A50-B070-4EAD-9EB9-92E4929324E7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8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20" y="5203004"/>
            <a:ext cx="9052560" cy="55778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4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795462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44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CBA35-F376-4C5F-B8C5-4C103617FD91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152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93FB6C-5982-EAFA-94FA-F06EABA0EC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F732B-25DE-1819-DB0A-266B26703011}"/>
              </a:ext>
            </a:extLst>
          </p:cNvPr>
          <p:cNvGrpSpPr/>
          <p:nvPr/>
        </p:nvGrpSpPr>
        <p:grpSpPr>
          <a:xfrm>
            <a:off x="807326" y="778051"/>
            <a:ext cx="10577346" cy="5314435"/>
            <a:chOff x="807326" y="778051"/>
            <a:chExt cx="10577346" cy="5314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BBD41E-DAB9-A564-3A2B-295B7AE87C42}"/>
                </a:ext>
              </a:extLst>
            </p:cNvPr>
            <p:cNvSpPr/>
            <p:nvPr/>
          </p:nvSpPr>
          <p:spPr>
            <a:xfrm rot="5400000" flipH="1">
              <a:off x="3438786" y="-1853401"/>
              <a:ext cx="5314432" cy="10577340"/>
            </a:xfrm>
            <a:prstGeom prst="rect">
              <a:avLst/>
            </a:prstGeom>
            <a:gradFill>
              <a:gsLst>
                <a:gs pos="0">
                  <a:schemeClr val="accent2">
                    <a:alpha val="78000"/>
                  </a:schemeClr>
                </a:gs>
                <a:gs pos="93000">
                  <a:schemeClr val="accent5">
                    <a:alpha val="8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4A4391-9FDD-C033-0A4D-647A73420405}"/>
                </a:ext>
              </a:extLst>
            </p:cNvPr>
            <p:cNvSpPr/>
            <p:nvPr/>
          </p:nvSpPr>
          <p:spPr>
            <a:xfrm rot="16200000" flipH="1">
              <a:off x="3445177" y="-1846407"/>
              <a:ext cx="5314435" cy="105633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0101F-E74A-5C0F-8CC5-E0B5E3DC0E24}"/>
                </a:ext>
              </a:extLst>
            </p:cNvPr>
            <p:cNvSpPr/>
            <p:nvPr/>
          </p:nvSpPr>
          <p:spPr>
            <a:xfrm rot="10800000">
              <a:off x="807326" y="778051"/>
              <a:ext cx="3333441" cy="530836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8E2756-2591-1046-1B67-C9DEEDDC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 flipH="1">
              <a:off x="4205050" y="-1083744"/>
              <a:ext cx="4078718" cy="10273742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26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965960"/>
            <a:ext cx="8695944" cy="2331720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89D600-DCDC-4EC3-BDD3-052C2836DAF2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113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49479-B594-DDBA-C16A-3A98635C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65CA7-C91C-8C4F-CD30-E6DB950A620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CDB482-1274-EA4E-11EA-FDB308F1540E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EF3D1-EB50-234E-F0C0-5C4E6FB69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091" y="0"/>
            <a:ext cx="12188952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35CE4F-16F9-575C-78CA-4F076F0C3D1F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59711A-5559-82B6-B156-35D79618FF56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9836" y="5192776"/>
            <a:ext cx="8494776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33532" y="1792224"/>
            <a:ext cx="8641080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600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ADB2DB3-0A08-4E5B-8BB6-A488CF1C042F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46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B646A9-91B4-D2CF-8B72-68E668219C00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133600"/>
            <a:ext cx="5166360" cy="41849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0" y="2128115"/>
            <a:ext cx="5166360" cy="41903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082C-5D4A-4A20-87E3-9906B5F3BA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184DE-1D38-B3AE-D560-557B3726B5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A329DD1-6F17-4170-B2B1-1A76C32D62A1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6BE47-AC20-1061-07AD-89A41D02F4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582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704A21-3725-4536-B210-EAED58DE1544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3750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128111"/>
            <a:ext cx="5166360" cy="48463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28109"/>
            <a:ext cx="5166360" cy="4846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03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69AB3-1083-59C6-B9F8-A35C0D406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645D-C128-9FF0-2E8B-D2E3E34687D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7E6053-DA33-4DC9-86BB-0E52E5EB5B56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6DDA88-C058-DDD5-F19B-8B5E7B86C6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69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CE4D-D83F-44D4-ACB0-A88A6B9DB4F7}" type="datetime1">
              <a:rPr lang="en-US" smtClean="0"/>
              <a:t>12/15/25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349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F981-1EE1-49F5-B605-4EA23F0307AC}" type="datetime1">
              <a:rPr lang="en-US" smtClean="0"/>
              <a:t>12/15/25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269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E0305-2234-39DE-EC35-B6881018E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BF17BE-BA15-771A-79F4-91B4C5C752F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9ADE0D-3A86-F364-6B2A-F373A75E29AE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595634" cy="180820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99" y="502920"/>
            <a:ext cx="6283861" cy="58032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493B-A447-4205-AC2D-AE2DEDAE4E3B}" type="datetime1">
              <a:rPr lang="en-US" smtClean="0"/>
              <a:t>12/15/25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392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923E9-478C-95DE-C678-A683A36F5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DD8A0F-EB40-1201-2A23-685958AC5DF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912E4F-3FBB-39E4-2EA2-BA0D8858A74D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713996" cy="2247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61F92C4-9651-789C-0B22-E6343EE25C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CD178F-4127-FE67-2F5D-0F1CE78843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3978" y="342016"/>
            <a:ext cx="6413182" cy="597648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8ACB14E1-4D3B-B55C-4791-64F774AC36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9A354F-9C13-4261-9BA4-DD76051C2429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55DAD34-8521-F119-F985-ABFBDD3400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AB82C7-4740-BEAB-85E9-C816E1C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492680"/>
            <a:ext cx="12207200" cy="123363"/>
            <a:chOff x="-5025" y="6737718"/>
            <a:chExt cx="12207200" cy="123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E10D0-EE9E-6432-2C4D-0324DE19518E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B4BE8-5DA5-6F2B-0DB6-7901D4547F64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732" y="4965192"/>
            <a:ext cx="11146536" cy="786384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806440"/>
            <a:ext cx="9902952" cy="576072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449267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02ACF4-9E47-4D03-8EA6-1CE7E20F9165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92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AE463B-60C7-F01E-97F6-1486FB41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94E48A-D751-8593-5D71-0683866A24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092F9-8C9B-4865-CB0E-EFD550A28ED3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10890373" cy="1463040"/>
          </a:xfrm>
        </p:spPr>
        <p:txBody>
          <a:bodyPr anchor="t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3483864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5585-231E-4B46-143C-086AE5C56D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2CF0D-DCF6-2401-8AD6-ED12BCF0D0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9CD26-23FE-488A-AF3B-5DDE99301C10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8D9E-59BD-DBC5-F43C-8A6A21AE2F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0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3622673"/>
            <a:ext cx="8430768" cy="16093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AF8-D2CD-617D-EEE4-AFE7E97998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ECC89-C65D-CAD6-3F7F-24F67D81DC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67263D-2536-4E2E-A4D6-BA89E45F00B0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B779D-8A81-935C-F850-6C0DCAD5E6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3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 Bullet with Subhead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>
                <a:gradFill flip="none" rotWithShape="1">
                  <a:gsLst>
                    <a:gs pos="100000">
                      <a:schemeClr val="accent2"/>
                    </a:gs>
                    <a:gs pos="68000">
                      <a:schemeClr val="accent1"/>
                    </a:gs>
                    <a:gs pos="32000">
                      <a:schemeClr val="accent3"/>
                    </a:gs>
                    <a:gs pos="0">
                      <a:schemeClr val="accent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921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lumn Bullet with Subhead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>
                <a:gradFill flip="none" rotWithShape="1">
                  <a:gsLst>
                    <a:gs pos="100000">
                      <a:schemeClr val="accent2"/>
                    </a:gs>
                    <a:gs pos="68000">
                      <a:schemeClr val="accent1"/>
                    </a:gs>
                    <a:gs pos="32000">
                      <a:schemeClr val="accent3"/>
                    </a:gs>
                    <a:gs pos="0">
                      <a:schemeClr val="accent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EEB6034-B255-F7BB-00A6-07881A6C9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163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2915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FABB9A-1B5B-9306-B7B9-58E4E5E4E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5489-796B-CDF9-06C2-583941E589F7}"/>
              </a:ext>
            </a:extLst>
          </p:cNvPr>
          <p:cNvGrpSpPr/>
          <p:nvPr/>
        </p:nvGrpSpPr>
        <p:grpSpPr>
          <a:xfrm>
            <a:off x="0" y="0"/>
            <a:ext cx="12192000" cy="6867144"/>
            <a:chOff x="0" y="-7622"/>
            <a:chExt cx="12192000" cy="6894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31A197-F740-DCA2-902E-29B890C31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C02513-E6E5-DFFD-29B1-02BE448B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E184C5-789F-C980-F425-AF26045C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6801FB-115C-F074-E428-F4A4A58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88000"/>
                  </a:schemeClr>
                </a:gs>
                <a:gs pos="56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584" y="1371600"/>
            <a:ext cx="7498080" cy="2386584"/>
          </a:xfrm>
        </p:spPr>
        <p:txBody>
          <a:bodyPr anchor="b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6584" y="3877056"/>
            <a:ext cx="7498080" cy="1655064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F5B7-78E6-2702-0F8C-122F4D21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BEF7-236A-87FA-F0D9-F4515D81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82B809-8BB3-463C-8B5E-28962B4654D8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9C8F0-DE20-1DBB-6A42-CBFFAE1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91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E0C5-AA7D-C4A0-BB09-3D328C85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4691-E40E-1B02-C9B2-FD70013E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F537-5E0E-4697-8198-FDF0E53F372F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6BF4-6BB2-066C-5243-2D5CF17B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55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FFB07-15C3-5030-73A7-6D0EBC2FB1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C67F9-A48C-BB0E-03C5-9C32A6BB8C5D}"/>
              </a:ext>
            </a:extLst>
          </p:cNvPr>
          <p:cNvSpPr/>
          <p:nvPr/>
        </p:nvSpPr>
        <p:spPr>
          <a:xfrm rot="16200000" flipH="1">
            <a:off x="2666999" y="-2667000"/>
            <a:ext cx="6857999" cy="12192002"/>
          </a:xfrm>
          <a:prstGeom prst="rect">
            <a:avLst/>
          </a:prstGeom>
          <a:gradFill>
            <a:gsLst>
              <a:gs pos="0">
                <a:schemeClr val="accent2"/>
              </a:gs>
              <a:gs pos="94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436E8-8599-9171-B0E5-3A3CED0AE2C4}"/>
              </a:ext>
            </a:extLst>
          </p:cNvPr>
          <p:cNvSpPr/>
          <p:nvPr/>
        </p:nvSpPr>
        <p:spPr>
          <a:xfrm rot="5400000" flipH="1">
            <a:off x="2719785" y="-1537266"/>
            <a:ext cx="5669226" cy="11108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0000"/>
                </a:schemeClr>
              </a:gs>
              <a:gs pos="39000">
                <a:schemeClr val="accent5">
                  <a:lumMod val="60000"/>
                  <a:lumOff val="40000"/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52CAB-57CB-D9A8-5BBE-F7898C5E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-648303" y="636301"/>
            <a:ext cx="6870003" cy="5573396"/>
          </a:xfrm>
          <a:prstGeom prst="rect">
            <a:avLst/>
          </a:prstGeom>
          <a:gradFill flip="none" rotWithShape="1">
            <a:gsLst>
              <a:gs pos="2000">
                <a:schemeClr val="accent2">
                  <a:lumMod val="75000"/>
                </a:schemeClr>
              </a:gs>
              <a:gs pos="37000">
                <a:schemeClr val="accent2">
                  <a:alpha val="0"/>
                </a:schemeClr>
              </a:gs>
            </a:gsLst>
            <a:lin ang="3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EF90BDF-2A3B-8AD7-6EE4-11ED2866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B66C1B-A1AD-A2BC-11D8-9AEA5E83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4E7D34-A495-4E23-B1D1-F5D651D22AFE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384A4A-7C42-E7AC-02FD-B65B61D2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06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93976"/>
            <a:ext cx="7271895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F8ECD-BC5C-69B8-45CB-D6C697E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7286-C615-453F-E284-B5C22987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6A96-D1F6-4A74-B023-FDE16753EDD7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721B8-1357-D164-0082-D2B50441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77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801368"/>
            <a:ext cx="10954512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318504"/>
            <a:ext cx="409651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30768" y="6318504"/>
            <a:ext cx="313639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FD1C4689-B28D-4D3C-8B05-9ABB967E2A3E}" type="datetime1">
              <a:rPr lang="en-US" smtClean="0"/>
              <a:t>12/15/25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864" y="6318504"/>
            <a:ext cx="4937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8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5" r:id="rId29"/>
    <p:sldLayoutId id="2147483836" r:id="rId30"/>
    <p:sldLayoutId id="2147483837" r:id="rId31"/>
    <p:sldLayoutId id="2147483838" r:id="rId32"/>
    <p:sldLayoutId id="2147483839" r:id="rId33"/>
    <p:sldLayoutId id="2147483840" r:id="rId34"/>
    <p:sldLayoutId id="2147483841" r:id="rId35"/>
    <p:sldLayoutId id="2147483842" r:id="rId36"/>
    <p:sldLayoutId id="2147483843" r:id="rId37"/>
    <p:sldLayoutId id="2147483844" r:id="rId38"/>
    <p:sldLayoutId id="2147483857" r:id="rId39"/>
    <p:sldLayoutId id="2147483845" r:id="rId40"/>
    <p:sldLayoutId id="2147483846" r:id="rId41"/>
    <p:sldLayoutId id="2147483847" r:id="rId42"/>
    <p:sldLayoutId id="2147483848" r:id="rId43"/>
    <p:sldLayoutId id="2147483849" r:id="rId44"/>
    <p:sldLayoutId id="2147483850" r:id="rId45"/>
    <p:sldLayoutId id="2147483851" r:id="rId46"/>
    <p:sldLayoutId id="2147483852" r:id="rId47"/>
    <p:sldLayoutId id="2147483853" r:id="rId48"/>
    <p:sldLayoutId id="2147483854" r:id="rId49"/>
    <p:sldLayoutId id="2147483855" r:id="rId50"/>
    <p:sldLayoutId id="2147483856" r:id="rId51"/>
    <p:sldLayoutId id="2147483859" r:id="rId52"/>
    <p:sldLayoutId id="2147483860" r:id="rId53"/>
    <p:sldLayoutId id="2147483861" r:id="rId5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3.png"/><Relationship Id="rId18" Type="http://schemas.openxmlformats.org/officeDocument/2006/relationships/image" Target="../media/image55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31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7.png"/><Relationship Id="rId11" Type="http://schemas.openxmlformats.org/officeDocument/2006/relationships/image" Target="../media/image30.png"/><Relationship Id="rId5" Type="http://schemas.openxmlformats.org/officeDocument/2006/relationships/image" Target="../media/image46.png"/><Relationship Id="rId15" Type="http://schemas.openxmlformats.org/officeDocument/2006/relationships/image" Target="../media/image52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9.sv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17.svg"/><Relationship Id="rId4" Type="http://schemas.openxmlformats.org/officeDocument/2006/relationships/image" Target="../media/image57.svg"/><Relationship Id="rId9" Type="http://schemas.openxmlformats.org/officeDocument/2006/relationships/image" Target="../media/image16.png"/><Relationship Id="rId14" Type="http://schemas.openxmlformats.org/officeDocument/2006/relationships/image" Target="../media/image6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Relationship Id="rId9" Type="http://schemas.openxmlformats.org/officeDocument/2006/relationships/hyperlink" Target="https://github.com/Azure/kimojio-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A758-6AB2-F2A9-924E-64F565FDE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anchor="t">
            <a:norm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5AE34-4A3D-405A-68F7-A35AAB33D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anchor="ctr">
            <a:normAutofit/>
          </a:bodyPr>
          <a:lstStyle/>
          <a:p>
            <a:r>
              <a:rPr lang="en-US"/>
              <a:t>Add a brief explanation of the presentation’s purpose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DF4970C-E8B9-D57D-C7FF-4C1EDD9F66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4656" y="0"/>
            <a:ext cx="4654296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11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4E33-CA4B-D8EC-BA60-6EBB95291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6">
            <a:extLst>
              <a:ext uri="{FF2B5EF4-FFF2-40B4-BE49-F238E27FC236}">
                <a16:creationId xmlns:a16="http://schemas.microsoft.com/office/drawing/2014/main" id="{8107021E-7749-DE52-01C0-DC72B564E7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98229" y="469029"/>
            <a:ext cx="5995988" cy="553998"/>
          </a:xfrm>
        </p:spPr>
        <p:txBody>
          <a:bodyPr/>
          <a:lstStyle/>
          <a:p>
            <a:pPr algn="ctr"/>
            <a:r>
              <a:rPr lang="en-US"/>
              <a:t>A closer look</a:t>
            </a:r>
            <a:endParaRPr lang="en-US" sz="2400"/>
          </a:p>
        </p:txBody>
      </p:sp>
      <p:sp>
        <p:nvSpPr>
          <p:cNvPr id="17" name="Title 65">
            <a:extLst>
              <a:ext uri="{FF2B5EF4-FFF2-40B4-BE49-F238E27FC236}">
                <a16:creationId xmlns:a16="http://schemas.microsoft.com/office/drawing/2014/main" id="{66D95B3D-EEB8-88CB-9570-A1A0E17A343F}"/>
              </a:ext>
            </a:extLst>
          </p:cNvPr>
          <p:cNvSpPr txBox="1">
            <a:spLocks/>
          </p:cNvSpPr>
          <p:nvPr/>
        </p:nvSpPr>
        <p:spPr>
          <a:xfrm>
            <a:off x="578394" y="1072064"/>
            <a:ext cx="1102518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Application migration AI architecture</a:t>
            </a:r>
          </a:p>
        </p:txBody>
      </p:sp>
      <p:grpSp>
        <p:nvGrpSpPr>
          <p:cNvPr id="30" name="Group 29" descr="an architecture diagram of application migration">
            <a:extLst>
              <a:ext uri="{FF2B5EF4-FFF2-40B4-BE49-F238E27FC236}">
                <a16:creationId xmlns:a16="http://schemas.microsoft.com/office/drawing/2014/main" id="{DBDF5308-6C27-97CA-0D80-54DA344542F6}"/>
              </a:ext>
            </a:extLst>
          </p:cNvPr>
          <p:cNvGrpSpPr/>
          <p:nvPr/>
        </p:nvGrpSpPr>
        <p:grpSpPr>
          <a:xfrm>
            <a:off x="578394" y="1779196"/>
            <a:ext cx="11236346" cy="4583504"/>
            <a:chOff x="578394" y="1779196"/>
            <a:chExt cx="11236346" cy="458350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B9811AF-8C1D-0E6D-3CFB-BF432715D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78394" y="1779196"/>
              <a:ext cx="1599375" cy="1776687"/>
            </a:xfrm>
            <a:prstGeom prst="roundRect">
              <a:avLst>
                <a:gd name="adj" fmla="val 1544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54" name="Picture 6" descr="Java logo">
              <a:extLst>
                <a:ext uri="{FF2B5EF4-FFF2-40B4-BE49-F238E27FC236}">
                  <a16:creationId xmlns:a16="http://schemas.microsoft.com/office/drawing/2014/main" id="{3D528911-D9E0-7533-40D3-0B68C6DFA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05" y="1832666"/>
              <a:ext cx="888343" cy="49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ibernate logo">
              <a:extLst>
                <a:ext uri="{FF2B5EF4-FFF2-40B4-BE49-F238E27FC236}">
                  <a16:creationId xmlns:a16="http://schemas.microsoft.com/office/drawing/2014/main" id="{26F2C620-128B-E5C7-566E-0C7966453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5666" y="1930710"/>
              <a:ext cx="472887" cy="472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spring boot logo">
              <a:extLst>
                <a:ext uri="{FF2B5EF4-FFF2-40B4-BE49-F238E27FC236}">
                  <a16:creationId xmlns:a16="http://schemas.microsoft.com/office/drawing/2014/main" id="{BE44F3FA-F973-D04C-2823-FB3821261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49" y="2401043"/>
              <a:ext cx="954871" cy="501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Python Logo">
              <a:extLst>
                <a:ext uri="{FF2B5EF4-FFF2-40B4-BE49-F238E27FC236}">
                  <a16:creationId xmlns:a16="http://schemas.microsoft.com/office/drawing/2014/main" id="{2B264780-98E8-4500-FDD9-A4587B524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047" y="2617790"/>
              <a:ext cx="877131" cy="493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Dotnet logo">
              <a:extLst>
                <a:ext uri="{FF2B5EF4-FFF2-40B4-BE49-F238E27FC236}">
                  <a16:creationId xmlns:a16="http://schemas.microsoft.com/office/drawing/2014/main" id="{9FAC5DDD-2FAF-071B-2F48-91E0DB2F8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803" y="2957620"/>
              <a:ext cx="467752" cy="467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SQLAlchemy logo">
              <a:extLst>
                <a:ext uri="{FF2B5EF4-FFF2-40B4-BE49-F238E27FC236}">
                  <a16:creationId xmlns:a16="http://schemas.microsoft.com/office/drawing/2014/main" id="{8C26BDA3-C535-FC85-D6F6-880493372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416" y="3046176"/>
              <a:ext cx="954525" cy="43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C1344AD-F263-08FE-4847-32C644ACF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2560718" y="1779196"/>
              <a:ext cx="1166490" cy="1776697"/>
            </a:xfrm>
            <a:prstGeom prst="roundRect">
              <a:avLst>
                <a:gd name="adj" fmla="val 2237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36075-23AE-39F1-36CF-BF5359328B21}"/>
                </a:ext>
              </a:extLst>
            </p:cNvPr>
            <p:cNvSpPr txBox="1"/>
            <p:nvPr/>
          </p:nvSpPr>
          <p:spPr>
            <a:xfrm>
              <a:off x="2666205" y="2486588"/>
              <a:ext cx="9703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VS Code GitHub Copilot Agent Mode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0CF9EC-1B85-8CCC-9DA8-D41A5DAA21B0}"/>
                </a:ext>
              </a:extLst>
            </p:cNvPr>
            <p:cNvSpPr txBox="1"/>
            <p:nvPr/>
          </p:nvSpPr>
          <p:spPr>
            <a:xfrm>
              <a:off x="2644487" y="2970367"/>
              <a:ext cx="970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Claude Sonnet 4 or 4.5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A62566B-92D3-5CFC-70C9-00E578EFC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4065588" y="1780210"/>
              <a:ext cx="4083147" cy="3495516"/>
            </a:xfrm>
            <a:prstGeom prst="roundRect">
              <a:avLst>
                <a:gd name="adj" fmla="val 8297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66EEC53-0034-E5F7-CA8F-C563D66BF33C}"/>
                </a:ext>
              </a:extLst>
            </p:cNvPr>
            <p:cNvSpPr>
              <a:spLocks/>
            </p:cNvSpPr>
            <p:nvPr/>
          </p:nvSpPr>
          <p:spPr>
            <a:xfrm>
              <a:off x="4366467" y="2023764"/>
              <a:ext cx="3481389" cy="375978"/>
            </a:xfrm>
            <a:prstGeom prst="roundRect">
              <a:avLst>
                <a:gd name="adj" fmla="val 317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    Agent Mode Application Conversion Tool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56C94B2B-E08E-4148-1F45-455308EE7134}"/>
                </a:ext>
              </a:extLst>
            </p:cNvPr>
            <p:cNvSpPr>
              <a:spLocks/>
            </p:cNvSpPr>
            <p:nvPr/>
          </p:nvSpPr>
          <p:spPr>
            <a:xfrm>
              <a:off x="4366468" y="2810276"/>
              <a:ext cx="3481387" cy="9212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   PostgreSQL Language Model Tools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43B3C1-4715-6024-F0C7-4F026E986CBE}"/>
                </a:ext>
              </a:extLst>
            </p:cNvPr>
            <p:cNvSpPr txBox="1"/>
            <p:nvPr/>
          </p:nvSpPr>
          <p:spPr>
            <a:xfrm>
              <a:off x="8927225" y="3690487"/>
              <a:ext cx="129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PostgreSQL Database</a:t>
              </a:r>
            </a:p>
          </p:txBody>
        </p:sp>
        <p:sp>
          <p:nvSpPr>
            <p:cNvPr id="37" name="Speech Bubble: Rectangle 36">
              <a:extLst>
                <a:ext uri="{FF2B5EF4-FFF2-40B4-BE49-F238E27FC236}">
                  <a16:creationId xmlns:a16="http://schemas.microsoft.com/office/drawing/2014/main" id="{9B4E8476-75AA-E27F-6A19-138EB4E8AA09}"/>
                </a:ext>
              </a:extLst>
            </p:cNvPr>
            <p:cNvSpPr/>
            <p:nvPr/>
          </p:nvSpPr>
          <p:spPr>
            <a:xfrm>
              <a:off x="10224953" y="2991816"/>
              <a:ext cx="1589787" cy="1161633"/>
            </a:xfrm>
            <a:prstGeom prst="wedgeRectCallout">
              <a:avLst>
                <a:gd name="adj1" fmla="val -71042"/>
                <a:gd name="adj2" fmla="val -8461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Validate code conversion against true, converted version of database schema.</a:t>
              </a: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4949A642-94EE-7705-180A-CBF61976A4E8}"/>
                </a:ext>
              </a:extLst>
            </p:cNvPr>
            <p:cNvSpPr/>
            <p:nvPr/>
          </p:nvSpPr>
          <p:spPr>
            <a:xfrm>
              <a:off x="880783" y="4152132"/>
              <a:ext cx="2873558" cy="1104451"/>
            </a:xfrm>
            <a:prstGeom prst="wedgeRectCallout">
              <a:avLst>
                <a:gd name="adj1" fmla="val 86893"/>
                <a:gd name="adj2" fmla="val -19727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2-way integration.  If GitHub Copilot App Mod Extensions are installed, and converting Java code, additional tools are automatically used for additional capabilities.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F4D15E-DCCD-2397-751D-84BBBB2142BF}"/>
                </a:ext>
              </a:extLst>
            </p:cNvPr>
            <p:cNvSpPr>
              <a:spLocks/>
            </p:cNvSpPr>
            <p:nvPr/>
          </p:nvSpPr>
          <p:spPr>
            <a:xfrm>
              <a:off x="4366468" y="4152132"/>
              <a:ext cx="3481387" cy="9291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 Mod Language Model Tools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(Via Copilot App Mod Extension)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F9C43AF-6276-CFD9-522B-EEA4F9F51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539566" y="4436395"/>
              <a:ext cx="3076657" cy="1588576"/>
            </a:xfrm>
            <a:prstGeom prst="roundRect">
              <a:avLst>
                <a:gd name="adj" fmla="val 1375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3" name="Picture 22" descr="Screenshot: Github Copilot app modernization">
              <a:extLst>
                <a:ext uri="{FF2B5EF4-FFF2-40B4-BE49-F238E27FC236}">
                  <a16:creationId xmlns:a16="http://schemas.microsoft.com/office/drawing/2014/main" id="{2936C0BD-6DD4-5EED-523E-ECCAE1FDEC3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6642" y="4578273"/>
              <a:ext cx="2762505" cy="678311"/>
            </a:xfrm>
            <a:prstGeom prst="roundRect">
              <a:avLst>
                <a:gd name="adj" fmla="val 27199"/>
              </a:avLst>
            </a:prstGeom>
          </p:spPr>
        </p:pic>
        <p:pic>
          <p:nvPicPr>
            <p:cNvPr id="25" name="Picture 24" descr="Screenshot: GitHub Copilot app modernization - upgrade for Java">
              <a:extLst>
                <a:ext uri="{FF2B5EF4-FFF2-40B4-BE49-F238E27FC236}">
                  <a16:creationId xmlns:a16="http://schemas.microsoft.com/office/drawing/2014/main" id="{EA4AC802-A86A-870D-6166-3C7DDB0A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96642" y="5380442"/>
              <a:ext cx="2762505" cy="493105"/>
            </a:xfrm>
            <a:prstGeom prst="roundRect">
              <a:avLst>
                <a:gd name="adj" fmla="val 28257"/>
              </a:avLst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228C8D-5E06-E741-467B-FB6CADE2B720}"/>
                </a:ext>
              </a:extLst>
            </p:cNvPr>
            <p:cNvSpPr txBox="1"/>
            <p:nvPr/>
          </p:nvSpPr>
          <p:spPr>
            <a:xfrm>
              <a:off x="4574544" y="5825180"/>
              <a:ext cx="158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Converted Application Code to Postgres Context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071584B-A7B4-E682-298E-1CE692E41A00}"/>
                </a:ext>
              </a:extLst>
            </p:cNvPr>
            <p:cNvSpPr txBox="1"/>
            <p:nvPr/>
          </p:nvSpPr>
          <p:spPr>
            <a:xfrm>
              <a:off x="6412288" y="5825180"/>
              <a:ext cx="1730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Detailed report on Application Code Conversion results</a:t>
              </a: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DC9446AC-E047-D7CA-64A8-D2B5D8DE0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95114" y="3210367"/>
              <a:ext cx="361950" cy="476250"/>
            </a:xfrm>
            <a:prstGeom prst="rect">
              <a:avLst/>
            </a:prstGeom>
          </p:spPr>
        </p:pic>
        <p:pic>
          <p:nvPicPr>
            <p:cNvPr id="1030" name="Picture 6" descr="Tool - Free construction and tools icons">
              <a:extLst>
                <a:ext uri="{FF2B5EF4-FFF2-40B4-BE49-F238E27FC236}">
                  <a16:creationId xmlns:a16="http://schemas.microsoft.com/office/drawing/2014/main" id="{D6EC2355-4160-081A-064B-72628C33F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402" y="2126512"/>
              <a:ext cx="166724" cy="166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GitHub Copilot for VSCode Might Make Coding Easier - Podfeet Podcasts">
              <a:extLst>
                <a:ext uri="{FF2B5EF4-FFF2-40B4-BE49-F238E27FC236}">
                  <a16:creationId xmlns:a16="http://schemas.microsoft.com/office/drawing/2014/main" id="{21323A2A-38AC-7E2E-6297-55AC65B95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074" y="1919394"/>
              <a:ext cx="970372" cy="606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2948F4-4EF1-A428-9511-A90AB16A1F8C}"/>
                </a:ext>
              </a:extLst>
            </p:cNvPr>
            <p:cNvSpPr txBox="1"/>
            <p:nvPr/>
          </p:nvSpPr>
          <p:spPr>
            <a:xfrm>
              <a:off x="4895358" y="4624525"/>
              <a:ext cx="2423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Build Java Project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Generate Java Unit Tests</a:t>
              </a:r>
            </a:p>
          </p:txBody>
        </p:sp>
        <p:pic>
          <p:nvPicPr>
            <p:cNvPr id="2076" name="Picture 28" descr="Code - Free seo and web icons">
              <a:extLst>
                <a:ext uri="{FF2B5EF4-FFF2-40B4-BE49-F238E27FC236}">
                  <a16:creationId xmlns:a16="http://schemas.microsoft.com/office/drawing/2014/main" id="{7DA3A672-B6F0-A49F-2CCB-35328BE6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256" y="5748013"/>
              <a:ext cx="506748" cy="506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Reporting - Free icons">
              <a:extLst>
                <a:ext uri="{FF2B5EF4-FFF2-40B4-BE49-F238E27FC236}">
                  <a16:creationId xmlns:a16="http://schemas.microsoft.com/office/drawing/2014/main" id="{FFFA836F-6518-6816-0041-D49E83F8D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383" y="5777438"/>
              <a:ext cx="460471" cy="460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B70BA2-4CA3-6C34-0396-9CE9E55B0DD5}"/>
                </a:ext>
              </a:extLst>
            </p:cNvPr>
            <p:cNvSpPr txBox="1"/>
            <p:nvPr/>
          </p:nvSpPr>
          <p:spPr>
            <a:xfrm>
              <a:off x="5037078" y="3175234"/>
              <a:ext cx="2182100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Postgres Database Connection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Postgres Database Query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…</a:t>
              </a:r>
            </a:p>
          </p:txBody>
        </p:sp>
        <p:pic>
          <p:nvPicPr>
            <p:cNvPr id="1026" name="Picture 2" descr="Toolbox - Free Tools and utensils icons">
              <a:extLst>
                <a:ext uri="{FF2B5EF4-FFF2-40B4-BE49-F238E27FC236}">
                  <a16:creationId xmlns:a16="http://schemas.microsoft.com/office/drawing/2014/main" id="{50E3A017-8600-3B51-3F77-69A67323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764" y="2854562"/>
              <a:ext cx="298170" cy="298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Toolbox - Free Tools and utensils icons">
              <a:extLst>
                <a:ext uri="{FF2B5EF4-FFF2-40B4-BE49-F238E27FC236}">
                  <a16:creationId xmlns:a16="http://schemas.microsoft.com/office/drawing/2014/main" id="{69A66E98-2346-3DD1-5017-E06C7A08F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764" y="4202610"/>
              <a:ext cx="298170" cy="298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 descr="Black line arrow">
              <a:extLst>
                <a:ext uri="{FF2B5EF4-FFF2-40B4-BE49-F238E27FC236}">
                  <a16:creationId xmlns:a16="http://schemas.microsoft.com/office/drawing/2014/main" id="{49C066A2-2732-99AF-6B77-13722D9B34B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7837487" y="3447676"/>
              <a:ext cx="1367473" cy="0"/>
            </a:xfrm>
            <a:prstGeom prst="straightConnector1">
              <a:avLst/>
            </a:prstGeom>
            <a:ln w="19050" cap="rnd">
              <a:solidFill>
                <a:srgbClr val="0A6BBA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 descr="Black line arrow">
              <a:extLst>
                <a:ext uri="{FF2B5EF4-FFF2-40B4-BE49-F238E27FC236}">
                  <a16:creationId xmlns:a16="http://schemas.microsoft.com/office/drawing/2014/main" id="{EC48BDD9-DBFB-B8EE-78AA-1DFE85BDA7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179638" y="2211837"/>
              <a:ext cx="381080" cy="0"/>
            </a:xfrm>
            <a:prstGeom prst="straightConnector1">
              <a:avLst/>
            </a:prstGeom>
            <a:ln w="19050" cap="rnd">
              <a:solidFill>
                <a:srgbClr val="0A6BBA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 descr="Black line arrow">
              <a:extLst>
                <a:ext uri="{FF2B5EF4-FFF2-40B4-BE49-F238E27FC236}">
                  <a16:creationId xmlns:a16="http://schemas.microsoft.com/office/drawing/2014/main" id="{08C4E3DD-43C0-D762-2DB8-C550D63A932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3727208" y="2211837"/>
              <a:ext cx="338380" cy="0"/>
            </a:xfrm>
            <a:prstGeom prst="straightConnector1">
              <a:avLst/>
            </a:prstGeom>
            <a:ln w="19050" cap="rnd">
              <a:solidFill>
                <a:srgbClr val="0A6BBA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 descr="Black line arrow">
              <a:extLst>
                <a:ext uri="{FF2B5EF4-FFF2-40B4-BE49-F238E27FC236}">
                  <a16:creationId xmlns:a16="http://schemas.microsoft.com/office/drawing/2014/main" id="{E2B4F03A-D2D2-FF1C-250A-B6C18750D5E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7971" y="5457698"/>
              <a:ext cx="338380" cy="0"/>
            </a:xfrm>
            <a:prstGeom prst="straightConnector1">
              <a:avLst/>
            </a:prstGeom>
            <a:ln w="19050" cap="rnd">
              <a:solidFill>
                <a:srgbClr val="0A6BBA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34E1120-3F2E-2D55-5008-55F5B571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4065588" y="5639669"/>
              <a:ext cx="4062412" cy="723031"/>
            </a:xfrm>
            <a:prstGeom prst="roundRect">
              <a:avLst>
                <a:gd name="adj" fmla="val 2398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 descr="Black line arrow">
              <a:extLst>
                <a:ext uri="{FF2B5EF4-FFF2-40B4-BE49-F238E27FC236}">
                  <a16:creationId xmlns:a16="http://schemas.microsoft.com/office/drawing/2014/main" id="{49460ED8-9D66-A39C-6738-2E9F9269BFF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6107161" y="3736154"/>
              <a:ext cx="1" cy="415978"/>
            </a:xfrm>
            <a:prstGeom prst="straightConnector1">
              <a:avLst/>
            </a:prstGeom>
            <a:ln w="19050" cap="rnd">
              <a:solidFill>
                <a:srgbClr val="0A6BBA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 descr="Black line arrow">
              <a:extLst>
                <a:ext uri="{FF2B5EF4-FFF2-40B4-BE49-F238E27FC236}">
                  <a16:creationId xmlns:a16="http://schemas.microsoft.com/office/drawing/2014/main" id="{6B92B93D-6D87-8A3C-C642-98F07E9BD45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6104172" y="2410629"/>
              <a:ext cx="5978" cy="399647"/>
            </a:xfrm>
            <a:prstGeom prst="straightConnector1">
              <a:avLst/>
            </a:prstGeom>
            <a:ln w="19050" cap="rnd">
              <a:solidFill>
                <a:srgbClr val="0A6BBA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 descr="Black line arrow">
              <a:extLst>
                <a:ext uri="{FF2B5EF4-FFF2-40B4-BE49-F238E27FC236}">
                  <a16:creationId xmlns:a16="http://schemas.microsoft.com/office/drawing/2014/main" id="{52DCDA52-5F70-86A7-7E87-7B3D2DF2C8F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7837487" y="4643832"/>
              <a:ext cx="549761" cy="0"/>
            </a:xfrm>
            <a:prstGeom prst="straightConnector1">
              <a:avLst/>
            </a:prstGeom>
            <a:ln w="19050" cap="rnd">
              <a:solidFill>
                <a:srgbClr val="0A6BBA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 descr="Code - Free files and folders icons">
              <a:extLst>
                <a:ext uri="{FF2B5EF4-FFF2-40B4-BE49-F238E27FC236}">
                  <a16:creationId xmlns:a16="http://schemas.microsoft.com/office/drawing/2014/main" id="{DD252406-511A-F509-BB39-B736CA1B5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4942" y="2531297"/>
              <a:ext cx="551289" cy="551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Arrow Connector 4" descr="Black line arrow">
              <a:extLst>
                <a:ext uri="{FF2B5EF4-FFF2-40B4-BE49-F238E27FC236}">
                  <a16:creationId xmlns:a16="http://schemas.microsoft.com/office/drawing/2014/main" id="{4DDB9380-650E-4A96-404C-05BD9E33E5B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7830762" y="2950337"/>
              <a:ext cx="1367473" cy="0"/>
            </a:xfrm>
            <a:prstGeom prst="straightConnector1">
              <a:avLst/>
            </a:prstGeom>
            <a:ln w="19050" cap="rnd">
              <a:solidFill>
                <a:srgbClr val="0A6BBA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19">
              <a:extLst>
                <a:ext uri="{FF2B5EF4-FFF2-40B4-BE49-F238E27FC236}">
                  <a16:creationId xmlns:a16="http://schemas.microsoft.com/office/drawing/2014/main" id="{AEFC24DE-259D-0A50-5071-CCF36692CAA6}"/>
                </a:ext>
              </a:extLst>
            </p:cNvPr>
            <p:cNvSpPr/>
            <p:nvPr/>
          </p:nvSpPr>
          <p:spPr>
            <a:xfrm>
              <a:off x="10224953" y="1832666"/>
              <a:ext cx="1589787" cy="930383"/>
            </a:xfrm>
            <a:prstGeom prst="wedgeRectCallout">
              <a:avLst>
                <a:gd name="adj1" fmla="val -70619"/>
                <a:gd name="adj2" fmla="val 34370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“Coding Notes” context brought in from schema conversion stage.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A78917-6C94-6D5A-6A89-E68B9ABC99C8}"/>
                </a:ext>
              </a:extLst>
            </p:cNvPr>
            <p:cNvSpPr/>
            <p:nvPr/>
          </p:nvSpPr>
          <p:spPr>
            <a:xfrm>
              <a:off x="8447457" y="2752819"/>
              <a:ext cx="374883" cy="368923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>
                  <a:ln w="3175"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64DA7B-CBE6-0F7B-4F59-173F7EB67626}"/>
                </a:ext>
              </a:extLst>
            </p:cNvPr>
            <p:cNvSpPr/>
            <p:nvPr/>
          </p:nvSpPr>
          <p:spPr>
            <a:xfrm>
              <a:off x="8447457" y="3254476"/>
              <a:ext cx="374883" cy="368923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>
                  <a:ln w="3175"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5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6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83062E2-60FF-208B-637D-9C98F175E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655296" y="-1383944"/>
            <a:ext cx="15502592" cy="9625889"/>
          </a:xfrm>
          <a:prstGeom prst="ellipse">
            <a:avLst/>
          </a:prstGeom>
          <a:gradFill flip="none" rotWithShape="1">
            <a:gsLst>
              <a:gs pos="90000">
                <a:srgbClr val="E2D9F1"/>
              </a:gs>
              <a:gs pos="10000">
                <a:srgbClr val="DCEDE8"/>
              </a:gs>
              <a:gs pos="50000">
                <a:srgbClr val="C6E3F3"/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err="1">
              <a:ln>
                <a:noFill/>
              </a:ln>
              <a:solidFill>
                <a:srgbClr val="EE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B0CBA3-BEA3-3B9E-A7DD-8CF7F73110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01519" y="813283"/>
            <a:ext cx="1788962" cy="484989"/>
          </a:xfrm>
          <a:prstGeom prst="roundRect">
            <a:avLst>
              <a:gd name="adj" fmla="val 37015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7656AD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137160" tIns="18288" rIns="137160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20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Announcing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F4A8AC2-89CF-D7BC-A70C-94A1A35810F3}"/>
              </a:ext>
            </a:extLst>
          </p:cNvPr>
          <p:cNvGraphicFramePr>
            <a:graphicFrameLocks noGrp="1"/>
          </p:cNvGraphicFramePr>
          <p:nvPr/>
        </p:nvGraphicFramePr>
        <p:xfrm>
          <a:off x="584199" y="1651832"/>
          <a:ext cx="11025189" cy="4481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8351">
                  <a:extLst>
                    <a:ext uri="{9D8B030D-6E8A-4147-A177-3AD203B41FA5}">
                      <a16:colId xmlns:a16="http://schemas.microsoft.com/office/drawing/2014/main" val="3578726739"/>
                    </a:ext>
                  </a:extLst>
                </a:gridCol>
                <a:gridCol w="3764570">
                  <a:extLst>
                    <a:ext uri="{9D8B030D-6E8A-4147-A177-3AD203B41FA5}">
                      <a16:colId xmlns:a16="http://schemas.microsoft.com/office/drawing/2014/main" val="3035375897"/>
                    </a:ext>
                  </a:extLst>
                </a:gridCol>
                <a:gridCol w="3562268">
                  <a:extLst>
                    <a:ext uri="{9D8B030D-6E8A-4147-A177-3AD203B41FA5}">
                      <a16:colId xmlns:a16="http://schemas.microsoft.com/office/drawing/2014/main" val="1714154667"/>
                    </a:ext>
                  </a:extLst>
                </a:gridCol>
              </a:tblGrid>
              <a:tr h="1445723">
                <a:tc>
                  <a:txBody>
                    <a:bodyPr/>
                    <a:lstStyle/>
                    <a:p>
                      <a:r>
                        <a:rPr lang="en-US" sz="2000">
                          <a:gradFill flip="none">
                            <a:gsLst>
                              <a:gs pos="0">
                                <a:srgbClr val="F65567"/>
                              </a:gs>
                              <a:gs pos="31000">
                                <a:srgbClr val="7656AD"/>
                              </a:gs>
                              <a:gs pos="68000">
                                <a:srgbClr val="0A6BBA"/>
                              </a:gs>
                              <a:gs pos="100000">
                                <a:srgbClr val="318581"/>
                              </a:gs>
                            </a:gsLst>
                            <a:path path="circle">
                              <a:fillToRect l="100000" t="100000"/>
                            </a:path>
                            <a:tileRect r="-100000" b="-100000"/>
                          </a:gradFill>
                          <a:latin typeface="+mj-lt"/>
                        </a:rPr>
                        <a:t>New Foundry models </a:t>
                      </a:r>
                    </a:p>
                    <a:p>
                      <a:r>
                        <a:rPr lang="en-US" sz="1100" b="0">
                          <a:solidFill>
                            <a:schemeClr val="tx1"/>
                          </a:solidFill>
                          <a:latin typeface="+mn-lt"/>
                        </a:rPr>
                        <a:t>Anthropic's Claude Models (Sonnet, Opus and Haiku)</a:t>
                      </a:r>
                    </a:p>
                    <a:p>
                      <a:pPr lvl="0">
                        <a:buNone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n-lt"/>
                        </a:rPr>
                        <a:t>GPT-5.1 series</a:t>
                      </a:r>
                    </a:p>
                    <a:p>
                      <a:pPr lvl="0">
                        <a:buNone/>
                      </a:pPr>
                      <a:r>
                        <a:rPr lang="en-US" sz="1100" b="0" i="1">
                          <a:solidFill>
                            <a:schemeClr val="tx1"/>
                          </a:solidFill>
                          <a:latin typeface="+mn-lt"/>
                        </a:rPr>
                        <a:t>Coming soon:</a:t>
                      </a:r>
                    </a:p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Cohere Command A, Embed 4 and Rerank</a:t>
                      </a: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+mn-lt"/>
                        </a:rPr>
                        <a:t> 3.5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Black Forest Labs FLUX.2 </a:t>
                      </a:r>
                      <a:endParaRPr lang="en-US"/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Reasoning-drive, multimodal</a:t>
                      </a:r>
                      <a:br>
                        <a:rPr lang="en-US" sz="1600">
                          <a:latin typeface="+mn-lt"/>
                        </a:rPr>
                      </a:br>
                      <a:r>
                        <a:rPr lang="en-US" sz="1600">
                          <a:latin typeface="+mn-lt"/>
                        </a:rPr>
                        <a:t>and coding-ready AI solutions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981704"/>
                  </a:ext>
                </a:extLst>
              </a:tr>
              <a:tr h="759005">
                <a:tc>
                  <a:txBody>
                    <a:bodyPr/>
                    <a:lstStyle/>
                    <a:p>
                      <a:r>
                        <a:rPr lang="en-US" sz="2000">
                          <a:gradFill flip="none">
                            <a:gsLst>
                              <a:gs pos="0">
                                <a:srgbClr val="F65567"/>
                              </a:gs>
                              <a:gs pos="31000">
                                <a:srgbClr val="7656AD"/>
                              </a:gs>
                              <a:gs pos="68000">
                                <a:srgbClr val="0A6BBA"/>
                              </a:gs>
                              <a:gs pos="100000">
                                <a:srgbClr val="318581"/>
                              </a:gs>
                            </a:gsLst>
                            <a:path path="circle">
                              <a:fillToRect l="100000" t="100000"/>
                            </a:path>
                            <a:tileRect r="-100000" b="-100000"/>
                          </a:gradFill>
                          <a:latin typeface="+mj-lt"/>
                        </a:rPr>
                        <a:t>Model router in</a:t>
                      </a:r>
                      <a:br>
                        <a:rPr lang="en-US" sz="2000">
                          <a:gradFill flip="none">
                            <a:gsLst>
                              <a:gs pos="0">
                                <a:srgbClr val="F65567"/>
                              </a:gs>
                              <a:gs pos="31000">
                                <a:srgbClr val="7656AD"/>
                              </a:gs>
                              <a:gs pos="68000">
                                <a:srgbClr val="0A6BBA"/>
                              </a:gs>
                              <a:gs pos="100000">
                                <a:srgbClr val="318581"/>
                              </a:gs>
                            </a:gsLst>
                            <a:path path="circle">
                              <a:fillToRect l="100000" t="100000"/>
                            </a:path>
                            <a:tileRect r="-100000" b="-100000"/>
                          </a:gradFill>
                          <a:latin typeface="+mj-lt"/>
                        </a:rPr>
                      </a:br>
                      <a:r>
                        <a:rPr lang="en-US" sz="2000">
                          <a:gradFill flip="none">
                            <a:gsLst>
                              <a:gs pos="0">
                                <a:srgbClr val="F65567"/>
                              </a:gs>
                              <a:gs pos="31000">
                                <a:srgbClr val="7656AD"/>
                              </a:gs>
                              <a:gs pos="68000">
                                <a:srgbClr val="0A6BBA"/>
                              </a:gs>
                              <a:gs pos="100000">
                                <a:srgbClr val="318581"/>
                              </a:gs>
                            </a:gsLst>
                            <a:path path="circle">
                              <a:fillToRect l="100000" t="100000"/>
                            </a:path>
                            <a:tileRect r="-100000" b="-100000"/>
                          </a:gradFill>
                          <a:latin typeface="+mj-lt"/>
                        </a:rPr>
                        <a:t>Foundry Models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Choose the right LLM for your diverse use cases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614613"/>
                  </a:ext>
                </a:extLst>
              </a:tr>
              <a:tr h="759005">
                <a:tc>
                  <a:txBody>
                    <a:bodyPr/>
                    <a:lstStyle/>
                    <a:p>
                      <a:r>
                        <a:rPr lang="en-US" sz="2000">
                          <a:gradFill flip="none" rotWithShape="1">
                            <a:gsLst>
                              <a:gs pos="0">
                                <a:srgbClr val="F65567"/>
                              </a:gs>
                              <a:gs pos="100000">
                                <a:srgbClr val="318581"/>
                              </a:gs>
                              <a:gs pos="68000">
                                <a:srgbClr val="0A6BBA"/>
                              </a:gs>
                              <a:gs pos="31000">
                                <a:srgbClr val="7656AD"/>
                              </a:gs>
                            </a:gsLst>
                            <a:path path="circle">
                              <a:fillToRect l="100000" t="100000"/>
                            </a:path>
                            <a:tileRect r="-100000" b="-100000"/>
                          </a:gradFill>
                          <a:latin typeface="+mj-lt"/>
                        </a:rPr>
                        <a:t>Priority Processing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Guaranteed Low latency with no commitment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137454"/>
                  </a:ext>
                </a:extLst>
              </a:tr>
              <a:tr h="759005">
                <a:tc>
                  <a:txBody>
                    <a:bodyPr/>
                    <a:lstStyle/>
                    <a:p>
                      <a:r>
                        <a:rPr lang="en-US" sz="2000">
                          <a:gradFill flip="none" rotWithShape="1">
                            <a:gsLst>
                              <a:gs pos="0">
                                <a:srgbClr val="F65567"/>
                              </a:gs>
                              <a:gs pos="31000">
                                <a:srgbClr val="7656AD"/>
                              </a:gs>
                              <a:gs pos="68000">
                                <a:srgbClr val="0A6BBA"/>
                              </a:gs>
                              <a:gs pos="100000">
                                <a:srgbClr val="318581"/>
                              </a:gs>
                            </a:gsLst>
                            <a:path path="circle">
                              <a:fillToRect l="100000" t="100000"/>
                            </a:path>
                            <a:tileRect r="-100000" b="-100000"/>
                          </a:gradFill>
                          <a:latin typeface="+mj-lt"/>
                        </a:rPr>
                        <a:t>Provisioned throughput Dynamic Spillover </a:t>
                      </a:r>
                      <a:endParaRPr lang="en-US" sz="2000">
                        <a:gradFill flip="none">
                          <a:gsLst>
                            <a:gs pos="0">
                              <a:srgbClr val="F65567"/>
                            </a:gs>
                            <a:gs pos="31000">
                              <a:srgbClr val="7656AD"/>
                            </a:gs>
                            <a:gs pos="68000">
                              <a:srgbClr val="0A6BBA"/>
                            </a:gs>
                            <a:gs pos="100000">
                              <a:srgbClr val="318581"/>
                            </a:gs>
                          </a:gsLst>
                          <a:path path="circle">
                            <a:fillToRect l="100000" t="100000"/>
                          </a:path>
                          <a:tileRect r="-100000" b="-100000"/>
                        </a:gradFill>
                        <a:latin typeface="+mj-lt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Manage traffic bursts without </a:t>
                      </a:r>
                      <a:br>
                        <a:rPr lang="en-US" sz="1600">
                          <a:latin typeface="+mn-lt"/>
                        </a:rPr>
                      </a:br>
                      <a:r>
                        <a:rPr lang="en-US" sz="1600">
                          <a:latin typeface="+mn-lt"/>
                        </a:rPr>
                        <a:t>service disruption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981675"/>
                  </a:ext>
                </a:extLst>
              </a:tr>
              <a:tr h="759005">
                <a:tc>
                  <a:txBody>
                    <a:bodyPr/>
                    <a:lstStyle/>
                    <a:p>
                      <a:r>
                        <a:rPr lang="en-US" sz="2000" strike="noStrike">
                          <a:gradFill flip="none" rotWithShape="1">
                            <a:gsLst>
                              <a:gs pos="0">
                                <a:srgbClr val="F65567"/>
                              </a:gs>
                              <a:gs pos="100000">
                                <a:srgbClr val="318581"/>
                              </a:gs>
                              <a:gs pos="68000">
                                <a:srgbClr val="0A6BBA"/>
                              </a:gs>
                              <a:gs pos="31000">
                                <a:srgbClr val="7656AD"/>
                              </a:gs>
                            </a:gsLst>
                            <a:path path="circle">
                              <a:fillToRect l="100000" t="100000"/>
                            </a:path>
                            <a:tileRect r="-100000" b="-100000"/>
                          </a:gradFill>
                          <a:latin typeface="+mj-lt"/>
                        </a:rPr>
                        <a:t>Prompt Caching 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Accelerates response times, scales throughput, and cuts token cost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01857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DD9C02-1E67-B660-580C-DADE56517B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381612" y="2240590"/>
            <a:ext cx="1428777" cy="346805"/>
          </a:xfrm>
          <a:prstGeom prst="roundRect">
            <a:avLst>
              <a:gd name="adj" fmla="val 38491"/>
            </a:avLst>
          </a:prstGeom>
          <a:solidFill>
            <a:srgbClr val="F4F3F5"/>
          </a:solidFill>
          <a:ln w="22225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</a:ln>
          <a:effectLst/>
        </p:spPr>
        <p:txBody>
          <a:bodyPr rot="0" spcFirstLastPara="0" vertOverflow="overflow" horzOverflow="overflow" vert="horz" wrap="non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37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ln w="3175">
                  <a:noFill/>
                </a:ln>
                <a:gradFill>
                  <a:gsLst>
                    <a:gs pos="32110">
                      <a:srgbClr val="000000"/>
                    </a:gs>
                    <a:gs pos="72000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Public Preview</a:t>
            </a:r>
            <a:endParaRPr lang="en-US">
              <a:ea typeface="+mn-ea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84D4DE-43C0-C6AB-AA8D-4A2CD77B86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162793" y="3309514"/>
            <a:ext cx="1866415" cy="346805"/>
          </a:xfrm>
          <a:prstGeom prst="roundRect">
            <a:avLst>
              <a:gd name="adj" fmla="val 38491"/>
            </a:avLst>
          </a:prstGeom>
          <a:solidFill>
            <a:srgbClr val="F4F3F5"/>
          </a:solidFill>
          <a:ln w="22225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</a:ln>
          <a:effectLst/>
        </p:spPr>
        <p:txBody>
          <a:bodyPr rot="0" spcFirstLastPara="0" vertOverflow="overflow" horzOverflow="overflow" vert="horz" wrap="non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32110">
                      <a:srgbClr val="000000"/>
                    </a:gs>
                    <a:gs pos="72000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General Availability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4FCCE60-5F59-36BA-A6B3-EACD7CB2E9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381612" y="4064185"/>
            <a:ext cx="1428777" cy="346805"/>
          </a:xfrm>
          <a:prstGeom prst="roundRect">
            <a:avLst>
              <a:gd name="adj" fmla="val 38491"/>
            </a:avLst>
          </a:prstGeom>
          <a:solidFill>
            <a:srgbClr val="F4F3F5"/>
          </a:solidFill>
          <a:ln w="22225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</a:ln>
          <a:effectLst/>
        </p:spPr>
        <p:txBody>
          <a:bodyPr rot="0" spcFirstLastPara="0" vertOverflow="overflow" horzOverflow="overflow" vert="horz" wrap="non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32110">
                      <a:srgbClr val="000000"/>
                    </a:gs>
                    <a:gs pos="72000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3981EF-DD61-4A37-E40F-14D27C3F7F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162793" y="4818856"/>
            <a:ext cx="1866415" cy="346805"/>
          </a:xfrm>
          <a:prstGeom prst="roundRect">
            <a:avLst>
              <a:gd name="adj" fmla="val 38491"/>
            </a:avLst>
          </a:prstGeom>
          <a:solidFill>
            <a:srgbClr val="F4F3F5"/>
          </a:solidFill>
          <a:ln w="22225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</a:ln>
          <a:effectLst/>
        </p:spPr>
        <p:txBody>
          <a:bodyPr rot="0" spcFirstLastPara="0" vertOverflow="overflow" horzOverflow="overflow" vert="horz" wrap="non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32110">
                      <a:srgbClr val="000000"/>
                    </a:gs>
                    <a:gs pos="72000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General Availability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55D67E-538F-8C49-7C9F-0570C6C70B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162793" y="5573526"/>
            <a:ext cx="1866415" cy="346805"/>
          </a:xfrm>
          <a:prstGeom prst="roundRect">
            <a:avLst>
              <a:gd name="adj" fmla="val 38491"/>
            </a:avLst>
          </a:prstGeom>
          <a:solidFill>
            <a:srgbClr val="F4F3F5"/>
          </a:solidFill>
          <a:ln w="22225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</a:ln>
          <a:effectLst/>
        </p:spPr>
        <p:txBody>
          <a:bodyPr rot="0" spcFirstLastPara="0" vertOverflow="overflow" horzOverflow="overflow" vert="horz" wrap="non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32110">
                      <a:srgbClr val="000000"/>
                    </a:gs>
                    <a:gs pos="72000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General Availability </a:t>
            </a:r>
          </a:p>
        </p:txBody>
      </p:sp>
    </p:spTree>
    <p:extLst>
      <p:ext uri="{BB962C8B-B14F-4D97-AF65-F5344CB8AC3E}">
        <p14:creationId xmlns:p14="http://schemas.microsoft.com/office/powerpoint/2010/main" val="423017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7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B677D-4360-BA83-6D5F-58726975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9A0A-1DAA-1035-55D3-5D0BDD487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Service Groups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2E05A4-43B8-8774-D585-015F2F91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891" y="2568539"/>
            <a:ext cx="342697" cy="3534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F57FFBF-3544-251E-13B1-413768AB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2361" y="3077096"/>
            <a:ext cx="342697" cy="35342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4B8DE-A258-63F6-12F6-EB11D693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255" y="3077096"/>
            <a:ext cx="342697" cy="3534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1C6F8A-BC17-B881-8EBD-A7B4FF3AB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2830" y="3567766"/>
            <a:ext cx="342697" cy="3534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BAC6DE1-9D0B-B56E-3132-5F7BF1CD1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336" y="3567766"/>
            <a:ext cx="342697" cy="35342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F907E3C-94D7-A39A-B445-B54AC9FCD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4114" y="4090719"/>
            <a:ext cx="342697" cy="35342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B4D3911-087F-D9BA-25A4-CD49E74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2361" y="4090719"/>
            <a:ext cx="342697" cy="35342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56ABD80-551A-5995-044D-42F7A47BE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2171" y="4090719"/>
            <a:ext cx="342697" cy="3534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D5EE9A4-14DC-D58B-8538-BE0190130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3922" y="4090719"/>
            <a:ext cx="342697" cy="3534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565056-4ED7-375F-2FEE-F6F082226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4619" y="4090719"/>
            <a:ext cx="342697" cy="3534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6D6AE21-C027-3AB9-4C26-1216AF67A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143" y="4617376"/>
            <a:ext cx="342697" cy="3534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1D5A4A8-1FC3-83B7-95E4-D763DCF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0674" y="4617376"/>
            <a:ext cx="342697" cy="35342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7FD2D7D-7D4E-BC00-50AE-A9606F03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8255" y="4617376"/>
            <a:ext cx="342697" cy="3534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B75DD8A-1C7D-D7E8-9172-EF824194B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4619" y="4617376"/>
            <a:ext cx="342697" cy="353424"/>
          </a:xfrm>
          <a:prstGeom prst="rect">
            <a:avLst/>
          </a:prstGeom>
        </p:spPr>
      </p:pic>
      <p:cxnSp>
        <p:nvCxnSpPr>
          <p:cNvPr id="19" name="Connector: Elbow 38">
            <a:extLst>
              <a:ext uri="{FF2B5EF4-FFF2-40B4-BE49-F238E27FC236}">
                <a16:creationId xmlns:a16="http://schemas.microsoft.com/office/drawing/2014/main" id="{53CBFAD6-C8CC-3AC8-59B7-872F439C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3710909" y="2804764"/>
            <a:ext cx="155133" cy="38953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40">
            <a:extLst>
              <a:ext uri="{FF2B5EF4-FFF2-40B4-BE49-F238E27FC236}">
                <a16:creationId xmlns:a16="http://schemas.microsoft.com/office/drawing/2014/main" id="{B405D8D1-F54A-992E-610D-DD6A7537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4123855" y="2781347"/>
            <a:ext cx="155133" cy="43636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9A0AB1-608F-64A6-F089-2E10D4BE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204179" y="3921189"/>
            <a:ext cx="1283" cy="1695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53">
            <a:extLst>
              <a:ext uri="{FF2B5EF4-FFF2-40B4-BE49-F238E27FC236}">
                <a16:creationId xmlns:a16="http://schemas.microsoft.com/office/drawing/2014/main" id="{DF9DDB26-1376-6278-3C8B-C1E524305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16200000" flipH="1">
            <a:off x="3314180" y="3811189"/>
            <a:ext cx="169530" cy="3895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2C9E89-8C7C-E806-12E2-7369D6F3E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4053519" y="3921190"/>
            <a:ext cx="3165" cy="16952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AC47B3-1373-D5BD-36B3-B03DCC1E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4415270" y="3430520"/>
            <a:ext cx="4333" cy="66019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60">
            <a:extLst>
              <a:ext uri="{FF2B5EF4-FFF2-40B4-BE49-F238E27FC236}">
                <a16:creationId xmlns:a16="http://schemas.microsoft.com/office/drawing/2014/main" id="{60042212-92F6-A528-59E2-2099549CB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16200000" flipH="1">
            <a:off x="4307686" y="3542437"/>
            <a:ext cx="660199" cy="4363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39697D-339D-032B-EC78-CF4E57CE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3202492" y="4444144"/>
            <a:ext cx="2971" cy="1732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67">
            <a:extLst>
              <a:ext uri="{FF2B5EF4-FFF2-40B4-BE49-F238E27FC236}">
                <a16:creationId xmlns:a16="http://schemas.microsoft.com/office/drawing/2014/main" id="{A3EDFD45-A16E-8A09-6027-4B7C3D81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3312126" y="4347006"/>
            <a:ext cx="173233" cy="38656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5F74D3-4664-AD07-C5CD-32AC2132E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05744" y="4453670"/>
            <a:ext cx="4333" cy="1732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974F75-E913-ED6D-567F-B3F95DBF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51205" y="4453670"/>
            <a:ext cx="0" cy="1732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CA0D3D9-F01F-8EED-4324-66B74015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862" y="5628234"/>
            <a:ext cx="342697" cy="353424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CEFA93C5-0655-7491-6458-CEE08858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8839" y="5628235"/>
            <a:ext cx="342697" cy="353424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4EB53576-9884-0579-0276-2C5435276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85154" y="5644318"/>
            <a:ext cx="342697" cy="353424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E05C63-535A-8783-9438-8ABC54F6B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32366" y="3441102"/>
            <a:ext cx="3703" cy="54306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684E558-9F02-51A6-6392-7E344FBD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88365" y="3441102"/>
            <a:ext cx="647704" cy="54306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3969EF9-7C1C-EA66-79DE-74602F926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736069" y="3441102"/>
            <a:ext cx="680225" cy="54832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C0E9454-0099-DD19-ABDB-791D7154F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729225" y="2836480"/>
            <a:ext cx="2245" cy="24852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0110C34-2B36-A123-1AE5-7A51885CD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30027" y="4337591"/>
            <a:ext cx="2339" cy="46453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D09DB5C7-634B-5157-2322-16D4E7EE3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967882" y="3984167"/>
            <a:ext cx="304612" cy="30461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7DFB630-02AC-6594-AA44-1E56024B3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7587830" y="3984167"/>
            <a:ext cx="304612" cy="30461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EA1A099-D81E-1C1F-396A-F814EAF9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342412" y="3986687"/>
            <a:ext cx="304612" cy="30461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38681B3-9417-9BDE-2B07-1452AB315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7581911" y="4806559"/>
            <a:ext cx="304612" cy="3046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878A05-2308-9E17-E94F-8498EBBDE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7587830" y="3128744"/>
            <a:ext cx="304612" cy="3046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417430E-40CE-AE0E-0948-11CF826E5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7565157" y="2542747"/>
            <a:ext cx="304612" cy="304612"/>
          </a:xfrm>
          <a:prstGeom prst="rect">
            <a:avLst/>
          </a:prstGeom>
        </p:spPr>
      </p:pic>
      <p:cxnSp>
        <p:nvCxnSpPr>
          <p:cNvPr id="52" name="Connector: Elbow 38">
            <a:extLst>
              <a:ext uri="{FF2B5EF4-FFF2-40B4-BE49-F238E27FC236}">
                <a16:creationId xmlns:a16="http://schemas.microsoft.com/office/drawing/2014/main" id="{2A212B65-43C5-401D-4D52-5E9A0AFF7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3321087" y="3313849"/>
            <a:ext cx="155133" cy="38953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40">
            <a:extLst>
              <a:ext uri="{FF2B5EF4-FFF2-40B4-BE49-F238E27FC236}">
                <a16:creationId xmlns:a16="http://schemas.microsoft.com/office/drawing/2014/main" id="{61EC13E0-4E50-C84A-2751-DF27DE61A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6200000" flipH="1">
            <a:off x="3734033" y="3290432"/>
            <a:ext cx="155133" cy="43636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AB7FAA-4117-53E3-59AC-D959050AC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07771" y="1736464"/>
            <a:ext cx="7576458" cy="4510836"/>
          </a:xfrm>
          <a:prstGeom prst="round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9E8EE3-F6BC-0AF9-5B55-9DCE3D56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9979" y="1540417"/>
            <a:ext cx="300928" cy="30423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11D9BC7-2765-ED92-AEFC-55A69710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887292" y="1877978"/>
            <a:ext cx="304612" cy="30461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6F0D658-A1D4-5F22-9E0B-E89D6E036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1695" y="1901157"/>
            <a:ext cx="342697" cy="353424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64593B8-2C67-06D6-0741-73F1182F6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3" idx="0"/>
            <a:endCxn id="49" idx="2"/>
          </p:cNvCxnSpPr>
          <p:nvPr/>
        </p:nvCxnSpPr>
        <p:spPr>
          <a:xfrm flipV="1">
            <a:off x="6230619" y="2182590"/>
            <a:ext cx="808979" cy="37220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F5494F6-2DD0-8F77-9B8D-332E8BDE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2" idx="0"/>
            <a:endCxn id="73" idx="2"/>
          </p:cNvCxnSpPr>
          <p:nvPr/>
        </p:nvCxnSpPr>
        <p:spPr>
          <a:xfrm flipH="1" flipV="1">
            <a:off x="6230619" y="2859410"/>
            <a:ext cx="0" cy="266331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4B4AEC-A54C-E3E3-53A6-296CCED02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230619" y="3478972"/>
            <a:ext cx="0" cy="24852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98448645-E506-3469-9A45-2D50D19BE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078162" y="3745615"/>
            <a:ext cx="304612" cy="30461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E367314-BBCE-4A6D-49BC-F309396B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084074" y="3125741"/>
            <a:ext cx="304612" cy="30461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6E36B95-3F40-D4E5-03AE-C302356DB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078313" y="2554798"/>
            <a:ext cx="304612" cy="304612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70FA22A-D942-55B8-8702-BCD28509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3" idx="0"/>
            <a:endCxn id="49" idx="2"/>
          </p:cNvCxnSpPr>
          <p:nvPr/>
        </p:nvCxnSpPr>
        <p:spPr>
          <a:xfrm flipH="1" flipV="1">
            <a:off x="7039598" y="2182590"/>
            <a:ext cx="677865" cy="36015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60">
            <a:extLst>
              <a:ext uri="{FF2B5EF4-FFF2-40B4-BE49-F238E27FC236}">
                <a16:creationId xmlns:a16="http://schemas.microsoft.com/office/drawing/2014/main" id="{A95BBA62-7C3B-70BF-23EB-54C7174C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0" idx="2"/>
            <a:endCxn id="5" idx="0"/>
          </p:cNvCxnSpPr>
          <p:nvPr/>
        </p:nvCxnSpPr>
        <p:spPr>
          <a:xfrm rot="16200000" flipH="1">
            <a:off x="3826163" y="2411462"/>
            <a:ext cx="313958" cy="19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21D9B60-E0EB-5C92-1338-1253B72E1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7" idx="0"/>
            <a:endCxn id="88" idx="2"/>
          </p:cNvCxnSpPr>
          <p:nvPr/>
        </p:nvCxnSpPr>
        <p:spPr>
          <a:xfrm flipV="1">
            <a:off x="7120188" y="5111171"/>
            <a:ext cx="614029" cy="517064"/>
          </a:xfrm>
          <a:prstGeom prst="straightConnector1">
            <a:avLst/>
          </a:prstGeom>
          <a:ln w="12700">
            <a:solidFill>
              <a:srgbClr val="65C058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566B3FD-870E-2DE1-9AEF-2E28742F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6" idx="0"/>
            <a:endCxn id="88" idx="2"/>
          </p:cNvCxnSpPr>
          <p:nvPr/>
        </p:nvCxnSpPr>
        <p:spPr>
          <a:xfrm flipV="1">
            <a:off x="5853211" y="5111171"/>
            <a:ext cx="1881006" cy="517063"/>
          </a:xfrm>
          <a:prstGeom prst="straightConnector1">
            <a:avLst/>
          </a:prstGeom>
          <a:ln w="12700">
            <a:solidFill>
              <a:srgbClr val="65C058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AC1491E-80C1-EE08-1B04-40D9BD2D5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6" idx="0"/>
            <a:endCxn id="71" idx="2"/>
          </p:cNvCxnSpPr>
          <p:nvPr/>
        </p:nvCxnSpPr>
        <p:spPr>
          <a:xfrm flipV="1">
            <a:off x="5853211" y="4050227"/>
            <a:ext cx="377257" cy="1578007"/>
          </a:xfrm>
          <a:prstGeom prst="straightConnector1">
            <a:avLst/>
          </a:prstGeom>
          <a:ln w="12700">
            <a:solidFill>
              <a:srgbClr val="65C058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A112C22-40F2-9879-42F3-EE201DECA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4" idx="3"/>
            <a:endCxn id="71" idx="2"/>
          </p:cNvCxnSpPr>
          <p:nvPr/>
        </p:nvCxnSpPr>
        <p:spPr>
          <a:xfrm flipV="1">
            <a:off x="5027316" y="4050227"/>
            <a:ext cx="1203152" cy="217204"/>
          </a:xfrm>
          <a:prstGeom prst="straightConnector1">
            <a:avLst/>
          </a:prstGeom>
          <a:ln w="12700">
            <a:solidFill>
              <a:srgbClr val="65C058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9666FE-F7DD-C40E-2F56-BEA3C574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15270" y="4970800"/>
            <a:ext cx="1437941" cy="65743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856501-A08C-E0FD-43D9-7C841C75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855968" y="4970800"/>
            <a:ext cx="2232397" cy="65743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FAF0CBD-CDA4-CAFE-D053-6C37F037E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208" idx="0"/>
          </p:cNvCxnSpPr>
          <p:nvPr/>
        </p:nvCxnSpPr>
        <p:spPr>
          <a:xfrm>
            <a:off x="3592023" y="4970800"/>
            <a:ext cx="764480" cy="67351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itle 3">
            <a:extLst>
              <a:ext uri="{FF2B5EF4-FFF2-40B4-BE49-F238E27FC236}">
                <a16:creationId xmlns:a16="http://schemas.microsoft.com/office/drawing/2014/main" id="{4C9F52F0-C8DA-D2A7-B133-F84467606A3A}"/>
              </a:ext>
            </a:extLst>
          </p:cNvPr>
          <p:cNvSpPr txBox="1">
            <a:spLocks/>
          </p:cNvSpPr>
          <p:nvPr/>
        </p:nvSpPr>
        <p:spPr>
          <a:xfrm>
            <a:off x="559074" y="463641"/>
            <a:ext cx="11159288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Service Groups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969560-7711-7D85-C1DA-786C7A22D819}"/>
              </a:ext>
            </a:extLst>
          </p:cNvPr>
          <p:cNvSpPr txBox="1"/>
          <p:nvPr/>
        </p:nvSpPr>
        <p:spPr>
          <a:xfrm>
            <a:off x="6250907" y="1487694"/>
            <a:ext cx="13954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latin typeface="Segoe UI Light" panose="020B0502040204020203" pitchFamily="34" charset="0"/>
                <a:cs typeface="Segoe UI Light" panose="020B0502040204020203" pitchFamily="34" charset="0"/>
              </a:rPr>
              <a:t>Tenant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EB68711-4066-4945-1E21-009FC102481E}"/>
              </a:ext>
            </a:extLst>
          </p:cNvPr>
          <p:cNvSpPr txBox="1"/>
          <p:nvPr/>
        </p:nvSpPr>
        <p:spPr>
          <a:xfrm>
            <a:off x="4100969" y="1945392"/>
            <a:ext cx="11672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Root MG</a:t>
            </a:r>
            <a:endParaRPr lang="en-US" sz="9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3D9768C-7E77-62B1-9092-A515D9DD3350}"/>
              </a:ext>
            </a:extLst>
          </p:cNvPr>
          <p:cNvSpPr txBox="1"/>
          <p:nvPr/>
        </p:nvSpPr>
        <p:spPr>
          <a:xfrm>
            <a:off x="7145575" y="1925065"/>
            <a:ext cx="11672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Root SG</a:t>
            </a:r>
            <a:endParaRPr lang="en-US" sz="9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AC2C3C-D080-B01D-FD9E-1D1203FE6C4D}"/>
              </a:ext>
            </a:extLst>
          </p:cNvPr>
          <p:cNvSpPr txBox="1"/>
          <p:nvPr/>
        </p:nvSpPr>
        <p:spPr>
          <a:xfrm>
            <a:off x="6321449" y="2643967"/>
            <a:ext cx="7796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323130"/>
                </a:solidFill>
                <a:latin typeface="Segoe UI" panose="020B0502040204020203" pitchFamily="34" charset="0"/>
              </a:rPr>
              <a:t>Division</a:t>
            </a:r>
            <a:endParaRPr lang="en-US" sz="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8DC88A-AC53-F812-5DF2-7130A0831DF4}"/>
              </a:ext>
            </a:extLst>
          </p:cNvPr>
          <p:cNvSpPr txBox="1"/>
          <p:nvPr/>
        </p:nvSpPr>
        <p:spPr>
          <a:xfrm>
            <a:off x="7816838" y="2604326"/>
            <a:ext cx="7796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323130"/>
                </a:solidFill>
                <a:latin typeface="Segoe UI" panose="020B0502040204020203" pitchFamily="34" charset="0"/>
              </a:rPr>
              <a:t>Product Line</a:t>
            </a:r>
            <a:endParaRPr lang="en-US" sz="8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C28638-C7C4-B653-9A68-B2DAB257DF0C}"/>
              </a:ext>
            </a:extLst>
          </p:cNvPr>
          <p:cNvSpPr txBox="1"/>
          <p:nvPr/>
        </p:nvSpPr>
        <p:spPr>
          <a:xfrm>
            <a:off x="6321449" y="3233029"/>
            <a:ext cx="15071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323130"/>
                </a:solidFill>
                <a:latin typeface="Segoe UI" panose="020B0502040204020203" pitchFamily="34" charset="0"/>
              </a:rPr>
              <a:t>Sub-Department</a:t>
            </a:r>
            <a:endParaRPr lang="en-US" sz="8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09A467E-A1BD-70B7-3A1A-DC8DD9FA4B63}"/>
              </a:ext>
            </a:extLst>
          </p:cNvPr>
          <p:cNvSpPr txBox="1"/>
          <p:nvPr/>
        </p:nvSpPr>
        <p:spPr>
          <a:xfrm>
            <a:off x="7835842" y="3167752"/>
            <a:ext cx="11322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323130"/>
                </a:solidFill>
                <a:latin typeface="Segoe UI" panose="020B0502040204020203" pitchFamily="34" charset="0"/>
              </a:rPr>
              <a:t>Application</a:t>
            </a:r>
            <a:endParaRPr lang="en-US" sz="8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052193-E561-3391-32B4-F68C48F0DDA7}"/>
              </a:ext>
            </a:extLst>
          </p:cNvPr>
          <p:cNvSpPr txBox="1"/>
          <p:nvPr/>
        </p:nvSpPr>
        <p:spPr>
          <a:xfrm>
            <a:off x="6323201" y="3842540"/>
            <a:ext cx="9993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323130"/>
                </a:solidFill>
                <a:latin typeface="Segoe UI" panose="020B0502040204020203" pitchFamily="34" charset="0"/>
              </a:rPr>
              <a:t>Service</a:t>
            </a:r>
            <a:endParaRPr lang="en-US" sz="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248A3B-1C08-F204-174D-4C094B10E62E}"/>
              </a:ext>
            </a:extLst>
          </p:cNvPr>
          <p:cNvSpPr txBox="1"/>
          <p:nvPr/>
        </p:nvSpPr>
        <p:spPr>
          <a:xfrm>
            <a:off x="7191904" y="4034656"/>
            <a:ext cx="7197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323130"/>
                </a:solidFill>
                <a:latin typeface="Segoe UI" panose="020B0502040204020203" pitchFamily="34" charset="0"/>
              </a:rPr>
              <a:t>Comp</a:t>
            </a:r>
            <a:endParaRPr lang="en-US" sz="8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87FE2D-2409-7B40-5387-9B387B29B888}"/>
              </a:ext>
            </a:extLst>
          </p:cNvPr>
          <p:cNvSpPr txBox="1"/>
          <p:nvPr/>
        </p:nvSpPr>
        <p:spPr>
          <a:xfrm>
            <a:off x="7816838" y="4022751"/>
            <a:ext cx="9993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323130"/>
                </a:solidFill>
                <a:latin typeface="Segoe UI" panose="020B0502040204020203" pitchFamily="34" charset="0"/>
              </a:rPr>
              <a:t>Comp</a:t>
            </a:r>
            <a:endParaRPr lang="en-US" sz="8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C2FC3D1-76E9-80AC-3900-FA1F0F228E88}"/>
              </a:ext>
            </a:extLst>
          </p:cNvPr>
          <p:cNvSpPr txBox="1"/>
          <p:nvPr/>
        </p:nvSpPr>
        <p:spPr>
          <a:xfrm>
            <a:off x="8596463" y="4012625"/>
            <a:ext cx="7197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323130"/>
                </a:solidFill>
                <a:latin typeface="Segoe UI" panose="020B0502040204020203" pitchFamily="34" charset="0"/>
              </a:rPr>
              <a:t>Comp</a:t>
            </a:r>
            <a:endParaRPr lang="en-US" sz="8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1E7EC6B-FBC8-764A-9713-CAA266727B9B}"/>
              </a:ext>
            </a:extLst>
          </p:cNvPr>
          <p:cNvSpPr txBox="1"/>
          <p:nvPr/>
        </p:nvSpPr>
        <p:spPr>
          <a:xfrm>
            <a:off x="7835842" y="4873103"/>
            <a:ext cx="9993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rgbClr val="323130"/>
                </a:solidFill>
                <a:latin typeface="Segoe UI" panose="020B0502040204020203" pitchFamily="34" charset="0"/>
              </a:rPr>
              <a:t>Instance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243930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0"/>
      <p:bldP spid="125" grpId="0"/>
      <p:bldP spid="126" grpId="0"/>
      <p:bldP spid="65" grpId="0"/>
      <p:bldP spid="70" grpId="0"/>
      <p:bldP spid="66" grpId="0"/>
      <p:bldP spid="182" grpId="0"/>
      <p:bldP spid="106" grpId="0"/>
      <p:bldP spid="78" grpId="0"/>
      <p:bldP spid="79" grpId="0"/>
      <p:bldP spid="189" grpId="0"/>
      <p:bldP spid="2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8B30-EBB3-C9B4-C145-B5045927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Selection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25E9CA-A3AA-50F4-87E5-05FD13BAA46A}"/>
              </a:ext>
            </a:extLst>
          </p:cNvPr>
          <p:cNvGraphicFramePr>
            <a:graphicFrameLocks noGrp="1"/>
          </p:cNvGraphicFramePr>
          <p:nvPr/>
        </p:nvGraphicFramePr>
        <p:xfrm>
          <a:off x="694519" y="1695485"/>
          <a:ext cx="10912266" cy="39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711">
                  <a:extLst>
                    <a:ext uri="{9D8B030D-6E8A-4147-A177-3AD203B41FA5}">
                      <a16:colId xmlns:a16="http://schemas.microsoft.com/office/drawing/2014/main" val="4154252644"/>
                    </a:ext>
                  </a:extLst>
                </a:gridCol>
                <a:gridCol w="1818711">
                  <a:extLst>
                    <a:ext uri="{9D8B030D-6E8A-4147-A177-3AD203B41FA5}">
                      <a16:colId xmlns:a16="http://schemas.microsoft.com/office/drawing/2014/main" val="2561748087"/>
                    </a:ext>
                  </a:extLst>
                </a:gridCol>
                <a:gridCol w="1818711">
                  <a:extLst>
                    <a:ext uri="{9D8B030D-6E8A-4147-A177-3AD203B41FA5}">
                      <a16:colId xmlns:a16="http://schemas.microsoft.com/office/drawing/2014/main" val="891666760"/>
                    </a:ext>
                  </a:extLst>
                </a:gridCol>
                <a:gridCol w="1818711">
                  <a:extLst>
                    <a:ext uri="{9D8B030D-6E8A-4147-A177-3AD203B41FA5}">
                      <a16:colId xmlns:a16="http://schemas.microsoft.com/office/drawing/2014/main" val="3510128070"/>
                    </a:ext>
                  </a:extLst>
                </a:gridCol>
                <a:gridCol w="1818711">
                  <a:extLst>
                    <a:ext uri="{9D8B030D-6E8A-4147-A177-3AD203B41FA5}">
                      <a16:colId xmlns:a16="http://schemas.microsoft.com/office/drawing/2014/main" val="2680580751"/>
                    </a:ext>
                  </a:extLst>
                </a:gridCol>
                <a:gridCol w="1818711">
                  <a:extLst>
                    <a:ext uri="{9D8B030D-6E8A-4147-A177-3AD203B41FA5}">
                      <a16:colId xmlns:a16="http://schemas.microsoft.com/office/drawing/2014/main" val="2210854723"/>
                    </a:ext>
                  </a:extLst>
                </a:gridCol>
              </a:tblGrid>
              <a:tr h="9750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Management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Subscriptions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Resource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Service </a:t>
                      </a:r>
                    </a:p>
                    <a:p>
                      <a:pPr algn="ctr"/>
                      <a:r>
                        <a:rPr lang="en-US"/>
                        <a:t>Groups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543234"/>
                  </a:ext>
                </a:extLst>
              </a:tr>
              <a:tr h="97502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</a:rPr>
                        <a:t>Azure Policy and RBAC inheritance</a:t>
                      </a:r>
                    </a:p>
                  </a:txBody>
                  <a:tcPr anchor="ctr">
                    <a:solidFill>
                      <a:srgbClr val="C03B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55043"/>
                  </a:ext>
                </a:extLst>
              </a:tr>
              <a:tr h="97502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</a:rPr>
                        <a:t>Dynamic membership</a:t>
                      </a:r>
                    </a:p>
                  </a:txBody>
                  <a:tcPr anchor="ctr">
                    <a:solidFill>
                      <a:srgbClr val="C03B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791321"/>
                  </a:ext>
                </a:extLst>
              </a:tr>
              <a:tr h="97502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</a:rPr>
                        <a:t>Limit control to subset of users</a:t>
                      </a:r>
                    </a:p>
                  </a:txBody>
                  <a:tcPr anchor="ctr">
                    <a:solidFill>
                      <a:srgbClr val="C03B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110495"/>
                  </a:ext>
                </a:extLst>
              </a:tr>
            </a:tbl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F2B64766-A7A0-FAD8-555E-FE8ACF6D1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1057" y="2649917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603976D-4ED2-213F-3E35-06E349A53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3297" y="2649917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42C706-968C-BE53-5C01-D702ACE69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2419" y="3628475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B2CE811-6601-60C7-4DD0-BDCCD8850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8220" y="2649917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8C71A57-5C2C-1FC2-AE67-B79D012BF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403" y="4609534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BBA44CE-7A34-4175-D9DB-E569A2097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403" y="3628475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80A4ED3-FC0F-9F2A-6B1B-F9B6BE5E5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1057" y="4609534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3F671B-6637-0C1B-2B29-7059565AF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3297" y="4609534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018C61F-893E-E5B0-241D-F7A2058F9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8220" y="4609534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1456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21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98060-CB31-026F-44FF-A00FCC6FC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ADDE9B21-395B-EB31-B2E3-B460558AF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74615" y="1947311"/>
            <a:ext cx="1377348" cy="4703389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116E08-F720-AE9E-770C-0F5E8DC5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909160" y="1947311"/>
            <a:ext cx="1377348" cy="4703389"/>
          </a:xfrm>
          <a:prstGeom prst="rect">
            <a:avLst/>
          </a:prstGeom>
          <a:solidFill>
            <a:schemeClr val="tx1"/>
          </a:solidFill>
          <a:ln>
            <a:solidFill>
              <a:schemeClr val="accent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FB52D0-6112-361F-878B-B1DD74E0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14655" y="1947312"/>
            <a:ext cx="1377348" cy="470338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FB429120-AFBD-A3C0-09E7-0E0A697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69350"/>
            <a:ext cx="11018520" cy="67710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321502" fontAlgn="base">
              <a:spcAft>
                <a:spcPts val="2987"/>
              </a:spcAft>
            </a:pPr>
            <a:r>
              <a:rPr lang="en-US" sz="4400" b="1" spc="0">
                <a:gradFill>
                  <a:gsLst>
                    <a:gs pos="92661">
                      <a:srgbClr val="F4F3F5"/>
                    </a:gs>
                    <a:gs pos="80000">
                      <a:srgbClr val="F4F3F5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rPr>
              <a:t>Cloud native WAL Storage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DE729C-50E1-1169-0346-E6B1B539FE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4792" y="1456556"/>
            <a:ext cx="5219700" cy="4302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kern="0" spc="-50">
                <a:ln w="3175">
                  <a:noFill/>
                </a:ln>
                <a:gradFill flip="none" rotWithShape="1">
                  <a:gsLst>
                    <a:gs pos="68000">
                      <a:schemeClr val="accent2"/>
                    </a:gs>
                    <a:gs pos="99000">
                      <a:schemeClr val="accent1"/>
                    </a:gs>
                    <a:gs pos="0">
                      <a:schemeClr val="accent4"/>
                    </a:gs>
                    <a:gs pos="32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Pro Semibold" panose="020B0702040504020203" pitchFamily="34" charset="0"/>
                <a:cs typeface="Segoe Sans Display" pitchFamily="2" charset="0"/>
              </a:rPr>
              <a:t>Postgres With High Availability (4 hops)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7E2CE0-04B7-8EB3-F52B-DBD2E614B2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15322" y="1450713"/>
            <a:ext cx="5219700" cy="43021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400" kern="0" spc="-50">
                <a:ln w="3175">
                  <a:noFill/>
                </a:ln>
                <a:gradFill flip="none" rotWithShape="1">
                  <a:gsLst>
                    <a:gs pos="68000">
                      <a:schemeClr val="accent2"/>
                    </a:gs>
                    <a:gs pos="99000">
                      <a:schemeClr val="accent1"/>
                    </a:gs>
                    <a:gs pos="0">
                      <a:schemeClr val="accent4"/>
                    </a:gs>
                    <a:gs pos="32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Pro Semibold" panose="020B0702040504020203" pitchFamily="34" charset="0"/>
                <a:cs typeface="Segoe Sans Display" pitchFamily="2" charset="0"/>
              </a:rPr>
              <a:t>Azure HorizonDB with WAL Service (single hop)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7FCDB45-F83E-9DE9-3A40-8F972DF60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91" y="4980435"/>
            <a:ext cx="1006251" cy="100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B95538-D3A2-834E-873E-9A1761665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222016" y="3836303"/>
            <a:ext cx="1" cy="982440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82339B-AEDF-9723-6D0D-B7E1A9250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50837" y="3912024"/>
            <a:ext cx="84767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1.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WAL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Write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BC81FEB-5D80-451C-686A-61A9DD396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462" y="4980435"/>
            <a:ext cx="1006251" cy="100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64B29C-190F-D8EF-1008-7A3394241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088587" y="3836303"/>
            <a:ext cx="1" cy="982440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650AF7-FBD8-05F7-2DFE-F4FB08667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99984" y="2853863"/>
            <a:ext cx="1294946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3456DA-0DA0-7983-0707-5FBBBE509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999984" y="3257093"/>
            <a:ext cx="1184541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CB7565-4AEB-C5B9-613A-2AF9047A4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916582" y="2522393"/>
            <a:ext cx="1493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2. WAL Send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B0F34-23BB-33C4-D0B1-3B2A1FAA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126079" y="3423588"/>
            <a:ext cx="1042756" cy="24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4. 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C6F88-A389-8C3B-30A1-ED919632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310620" y="3997995"/>
            <a:ext cx="84767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3.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WAL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Write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70FBAA-5330-E4AB-66C4-E51E6D91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7712" y="2350710"/>
            <a:ext cx="1243786" cy="124378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A0C4E97-6B50-8C59-82EE-D1727AB65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3603" y="2386839"/>
            <a:ext cx="1243786" cy="12437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2F3D9-9538-C9A3-C757-020DA9EB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27712" y="4951165"/>
            <a:ext cx="4220855" cy="1362855"/>
            <a:chOff x="1626898" y="4741362"/>
            <a:chExt cx="1831919" cy="970988"/>
          </a:xfrm>
        </p:grpSpPr>
        <p:sp>
          <p:nvSpPr>
            <p:cNvPr id="25" name="Rounded Rectangle 45">
              <a:extLst>
                <a:ext uri="{FF2B5EF4-FFF2-40B4-BE49-F238E27FC236}">
                  <a16:creationId xmlns:a16="http://schemas.microsoft.com/office/drawing/2014/main" id="{348652AD-748B-051E-F89E-EAFDE3DDE097}"/>
                </a:ext>
              </a:extLst>
            </p:cNvPr>
            <p:cNvSpPr/>
            <p:nvPr/>
          </p:nvSpPr>
          <p:spPr bwMode="auto">
            <a:xfrm>
              <a:off x="1626898" y="4741362"/>
              <a:ext cx="1831919" cy="970988"/>
            </a:xfrm>
            <a:prstGeom prst="roundRect">
              <a:avLst/>
            </a:prstGeom>
            <a:gradFill flip="none" rotWithShape="1">
              <a:gsLst>
                <a:gs pos="100000">
                  <a:schemeClr val="accent2"/>
                </a:gs>
                <a:gs pos="68000">
                  <a:schemeClr val="accent1"/>
                </a:gs>
                <a:gs pos="32000">
                  <a:schemeClr val="accent3"/>
                </a:gs>
                <a:gs pos="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UI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F014D35-FCC9-9E4E-E6F0-12C005173D72}"/>
                </a:ext>
              </a:extLst>
            </p:cNvPr>
            <p:cNvSpPr/>
            <p:nvPr/>
          </p:nvSpPr>
          <p:spPr>
            <a:xfrm>
              <a:off x="1686985" y="5036303"/>
              <a:ext cx="461426" cy="38241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DD89C3-42DA-1837-0477-EB1773152256}"/>
                </a:ext>
              </a:extLst>
            </p:cNvPr>
            <p:cNvSpPr/>
            <p:nvPr/>
          </p:nvSpPr>
          <p:spPr>
            <a:xfrm>
              <a:off x="2311913" y="5045542"/>
              <a:ext cx="461426" cy="38241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A05B3C9-C98A-6209-40D5-781433925297}"/>
                </a:ext>
              </a:extLst>
            </p:cNvPr>
            <p:cNvSpPr/>
            <p:nvPr/>
          </p:nvSpPr>
          <p:spPr>
            <a:xfrm>
              <a:off x="2936842" y="5036303"/>
              <a:ext cx="461426" cy="38241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3D4122-F541-E2D5-5833-52C986555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09243" y="3630625"/>
            <a:ext cx="0" cy="1349810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583FE6-5837-D970-CB7E-95146A9B4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0524413" y="3731267"/>
            <a:ext cx="15163" cy="1234798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69387C-646F-1D80-B9EC-CA72E044B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79126" y="4157276"/>
            <a:ext cx="2069958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/>
              </a:rPr>
              <a:t>Majority Quorum 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4F3F5"/>
              </a:solidFill>
              <a:effectLst/>
              <a:uLnTx/>
              <a:uFillTx/>
              <a:latin typeface="Segoe UI"/>
              <a:ea typeface="+mn-ea"/>
              <a:cs typeface="Cavolini" panose="03000502040302020204" pitchFamily="66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/>
              </a:rPr>
              <a:t>Write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4F3F5"/>
              </a:solidFill>
              <a:effectLst/>
              <a:uLnTx/>
              <a:uFillTx/>
              <a:latin typeface="Segoe UI"/>
              <a:ea typeface="+mn-ea"/>
              <a:cs typeface="Cavolini" panose="03000502040302020204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30B989-69F8-63FF-B260-70DBBA0E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921436" y="4175894"/>
            <a:ext cx="1695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Wal Send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1C3BF3-6A38-918E-B59A-B63D71EC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212257" y="5977515"/>
            <a:ext cx="2011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1101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WAL Storage fleet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12652-59AC-D04B-414C-BED29BAE3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322553" y="1995982"/>
            <a:ext cx="76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Zone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ED617F-F73B-05DB-4DF7-17566BFA3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782513" y="1995982"/>
            <a:ext cx="76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Zone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08A92F-2D4C-DAA6-36DD-611195D51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217058" y="1995982"/>
            <a:ext cx="76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Zone 3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C98CEE3-E46F-3B77-0617-99BA512C3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rot="16200000" flipH="1">
            <a:off x="7715538" y="3528562"/>
            <a:ext cx="1356669" cy="1488535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39F80E2-C5E8-6883-9DBD-C45AF72C5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34417" y="4001063"/>
            <a:ext cx="2340734" cy="935288"/>
          </a:xfrm>
          <a:prstGeom prst="bentConnector3">
            <a:avLst>
              <a:gd name="adj1" fmla="val 99952"/>
            </a:avLst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BB8EB7-72C5-6BE3-F359-485DF7D56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38839" y="3600270"/>
            <a:ext cx="0" cy="412715"/>
          </a:xfrm>
          <a:prstGeom prst="line">
            <a:avLst/>
          </a:prstGeom>
          <a:ln w="285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51ABCE2-5DB3-7BF1-6025-EE7BD6F9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885" y="2372463"/>
            <a:ext cx="1341952" cy="134195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E087E4-DE7D-F62F-DE8C-F5552B9B1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5291" y="2372463"/>
            <a:ext cx="1341952" cy="13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93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56" grpId="0" animBg="1"/>
      <p:bldP spid="12" grpId="0" build="p"/>
      <p:bldP spid="8" grpId="0"/>
      <p:bldP spid="18" grpId="0"/>
      <p:bldP spid="19" grpId="0"/>
      <p:bldP spid="21" grpId="0"/>
      <p:bldP spid="41" grpId="0"/>
      <p:bldP spid="42" grpId="0"/>
      <p:bldP spid="43" grpId="0"/>
      <p:bldP spid="60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98A5-37C5-87A4-316F-43A1C6FC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174A3C9F-41BC-C594-2E3E-FDCE6B809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25204" y="5710865"/>
            <a:ext cx="3307547" cy="703977"/>
          </a:xfrm>
          <a:prstGeom prst="round2DiagRect">
            <a:avLst/>
          </a:prstGeom>
          <a:solidFill>
            <a:schemeClr val="tx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Blob Storage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316D86-0D9D-C7C1-E4C6-A2FA8FF3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26768" y="183367"/>
            <a:ext cx="1878214" cy="193920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796C8E5-2303-3058-29B3-D8FC873C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71" y="425006"/>
            <a:ext cx="11018520" cy="5539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Purpose built WAL Storage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3D0D87-C777-6D8D-D3F6-57353DEFD7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571" y="1434370"/>
            <a:ext cx="11018520" cy="1612749"/>
          </a:xfrm>
        </p:spPr>
        <p:txBody>
          <a:bodyPr>
            <a:noAutofit/>
          </a:bodyPr>
          <a:lstStyle/>
          <a:p>
            <a:r>
              <a:rPr lang="en-US" sz="3200" kern="0" spc="-50">
                <a:ln w="3175">
                  <a:noFill/>
                </a:ln>
                <a:gradFill flip="none" rotWithShape="1">
                  <a:gsLst>
                    <a:gs pos="68000">
                      <a:schemeClr val="accent2"/>
                    </a:gs>
                    <a:gs pos="99000">
                      <a:schemeClr val="accent1"/>
                    </a:gs>
                    <a:gs pos="0">
                      <a:schemeClr val="accent4"/>
                    </a:gs>
                    <a:gs pos="32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Pro Semibold" panose="020B0702040504020203" pitchFamily="34" charset="0"/>
                <a:cs typeface="Segoe Sans Display" pitchFamily="2" charset="0"/>
              </a:rPr>
              <a:t>Optimized for: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Append-only writes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Low and predictable write latency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Reads most often near the 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WAL archived to blob storage</a:t>
            </a:r>
          </a:p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57E425-4775-010C-437A-D77096C90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8722" y="503075"/>
            <a:ext cx="1054306" cy="1054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EF8271-C31F-07AF-97E8-C42CFA466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593651" y="1663049"/>
            <a:ext cx="174444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Quorum Manager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err="1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io_uring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F4F3F5"/>
              </a:solidFill>
              <a:effectLst/>
              <a:uLnTx/>
              <a:uFillTx/>
              <a:latin typeface="Segoe UI"/>
              <a:ea typeface="+mn-ea"/>
              <a:cs typeface="Cavolini" panose="03000502040302020204" pitchFamily="66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B45953-66D6-1682-33BF-EE188B2E7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83388" y="2796988"/>
            <a:ext cx="3049364" cy="2577264"/>
            <a:chOff x="8283388" y="2796988"/>
            <a:chExt cx="3049364" cy="257726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449AE8F-D3E2-6DF8-8901-655779F6B4E3}"/>
                </a:ext>
              </a:extLst>
            </p:cNvPr>
            <p:cNvSpPr/>
            <p:nvPr/>
          </p:nvSpPr>
          <p:spPr bwMode="auto">
            <a:xfrm>
              <a:off x="8923041" y="2978204"/>
              <a:ext cx="2409711" cy="2396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64D9B67-6747-D958-080E-E1218B1B1618}"/>
                </a:ext>
              </a:extLst>
            </p:cNvPr>
            <p:cNvSpPr/>
            <p:nvPr/>
          </p:nvSpPr>
          <p:spPr bwMode="auto">
            <a:xfrm>
              <a:off x="8727418" y="2915940"/>
              <a:ext cx="2409711" cy="2396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29BB30-44DF-9DFF-FA2C-4652C70D77D4}"/>
                </a:ext>
              </a:extLst>
            </p:cNvPr>
            <p:cNvSpPr/>
            <p:nvPr/>
          </p:nvSpPr>
          <p:spPr bwMode="auto">
            <a:xfrm>
              <a:off x="8528510" y="2853676"/>
              <a:ext cx="2409711" cy="2396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19FFAB3-E236-62A3-1AB9-9F8DB58AD9A4}"/>
                </a:ext>
              </a:extLst>
            </p:cNvPr>
            <p:cNvSpPr/>
            <p:nvPr/>
          </p:nvSpPr>
          <p:spPr bwMode="auto">
            <a:xfrm>
              <a:off x="8283388" y="2796988"/>
              <a:ext cx="2409711" cy="2396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47AFBE-F28B-A6FB-5D79-B2DC2830CA65}"/>
                </a:ext>
              </a:extLst>
            </p:cNvPr>
            <p:cNvSpPr txBox="1"/>
            <p:nvPr/>
          </p:nvSpPr>
          <p:spPr>
            <a:xfrm>
              <a:off x="8735798" y="4878424"/>
              <a:ext cx="1682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WAL Storage Node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7B16C6F-7DD1-05A3-0F77-2F4A718CCEDD}"/>
                </a:ext>
              </a:extLst>
            </p:cNvPr>
            <p:cNvSpPr/>
            <p:nvPr/>
          </p:nvSpPr>
          <p:spPr bwMode="auto">
            <a:xfrm>
              <a:off x="8417828" y="3118488"/>
              <a:ext cx="2113876" cy="61024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2"/>
              </a:solidFill>
              <a:beve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"/>
                  <a:ea typeface="+mn-ea"/>
                  <a:cs typeface="Cavolini" panose="03000502040302020204" pitchFamily="66" charset="0"/>
                </a:rPr>
                <a:t>WAL Writer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"/>
                  <a:ea typeface="+mn-ea"/>
                  <a:cs typeface="Cavolini" panose="03000502040302020204" pitchFamily="66" charset="0"/>
                </a:rPr>
                <a:t>Async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"/>
                  <a:ea typeface="+mn-ea"/>
                  <a:cs typeface="Cavolini" panose="03000502040302020204" pitchFamily="66" charset="0"/>
                </a:rPr>
                <a:t>io_uring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"/>
                  <a:ea typeface="+mn-ea"/>
                  <a:cs typeface="Cavolini" panose="03000502040302020204" pitchFamily="66" charset="0"/>
                </a:rPr>
                <a:t> runtime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124FAB-323B-2EAD-A7D3-6BFF3EF08BBC}"/>
                </a:ext>
              </a:extLst>
            </p:cNvPr>
            <p:cNvCxnSpPr>
              <a:cxnSpLocks/>
            </p:cNvCxnSpPr>
            <p:nvPr/>
          </p:nvCxnSpPr>
          <p:spPr>
            <a:xfrm>
              <a:off x="9465875" y="3847665"/>
              <a:ext cx="0" cy="353943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7D996DD-5088-2BA0-B2E5-4B7FEB0F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65738" y="4206623"/>
              <a:ext cx="605958" cy="60595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7F6EE4-D1A3-EEDD-6D74-B472394C6EF5}"/>
                </a:ext>
              </a:extLst>
            </p:cNvPr>
            <p:cNvSpPr txBox="1"/>
            <p:nvPr/>
          </p:nvSpPr>
          <p:spPr>
            <a:xfrm>
              <a:off x="9694628" y="3847665"/>
              <a:ext cx="998474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"/>
                  <a:ea typeface="+mn-ea"/>
                  <a:cs typeface="Cavolini" panose="03000502040302020204" pitchFamily="66" charset="0"/>
                </a:rPr>
                <a:t>NVME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"/>
                  <a:ea typeface="+mn-ea"/>
                  <a:cs typeface="Cavolini" panose="03000502040302020204" pitchFamily="66" charset="0"/>
                </a:rPr>
                <a:t>Passthrough</a:t>
              </a:r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3B09D63E-051E-6D48-ADBA-068BCF5F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7804" y="5796518"/>
            <a:ext cx="480048" cy="53267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32A7EE-1AC7-D7FB-439C-D53DE6B70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465875" y="2127586"/>
            <a:ext cx="0" cy="669402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D6E9F09-079C-BBDA-7340-EE39EEA27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668692" y="216944"/>
            <a:ext cx="15943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Postgres Compute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E0AB75C-313D-B5ED-DDC2-775578C41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03085" y="5268954"/>
            <a:ext cx="0" cy="420395"/>
          </a:xfrm>
          <a:prstGeom prst="straightConnector1">
            <a:avLst/>
          </a:prstGeom>
          <a:ln w="19050">
            <a:solidFill>
              <a:schemeClr val="bg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B9415F0-B2DB-40CF-229E-5465BBCC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662741" y="5440095"/>
            <a:ext cx="14718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Cavolini" panose="03000502040302020204" pitchFamily="66" charset="0"/>
              </a:rPr>
              <a:t>WAL Archive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4F3F5"/>
              </a:solidFill>
              <a:effectLst/>
              <a:uLnTx/>
              <a:uFillTx/>
              <a:latin typeface="Segoe UI"/>
              <a:ea typeface="+mn-ea"/>
              <a:cs typeface="Cavolini" panose="03000502040302020204" pitchFamily="66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FD9B07-16EB-E54F-0381-9A34E51BD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77095" y="2122571"/>
            <a:ext cx="1520857" cy="739161"/>
            <a:chOff x="9577095" y="2122571"/>
            <a:chExt cx="1520857" cy="739161"/>
          </a:xfrm>
        </p:grpSpPr>
        <p:cxnSp>
          <p:nvCxnSpPr>
            <p:cNvPr id="4" name="Elbow Connector 3">
              <a:extLst>
                <a:ext uri="{FF2B5EF4-FFF2-40B4-BE49-F238E27FC236}">
                  <a16:creationId xmlns:a16="http://schemas.microsoft.com/office/drawing/2014/main" id="{29F211D1-45C8-2281-E273-12766BB2B556}"/>
                </a:ext>
              </a:extLst>
            </p:cNvPr>
            <p:cNvCxnSpPr>
              <a:cxnSpLocks/>
            </p:cNvCxnSpPr>
            <p:nvPr/>
          </p:nvCxnSpPr>
          <p:spPr>
            <a:xfrm>
              <a:off x="9577095" y="2407577"/>
              <a:ext cx="1212825" cy="414989"/>
            </a:xfrm>
            <a:prstGeom prst="bentConnector3">
              <a:avLst>
                <a:gd name="adj1" fmla="val 99935"/>
              </a:avLst>
            </a:prstGeom>
            <a:ln w="19050">
              <a:solidFill>
                <a:schemeClr val="bg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039EC8-858D-5753-AFB4-4C2D1E7CDC98}"/>
                </a:ext>
              </a:extLst>
            </p:cNvPr>
            <p:cNvCxnSpPr>
              <a:cxnSpLocks/>
            </p:cNvCxnSpPr>
            <p:nvPr/>
          </p:nvCxnSpPr>
          <p:spPr>
            <a:xfrm>
              <a:off x="9586966" y="2122571"/>
              <a:ext cx="0" cy="289542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2E9253FB-2114-8CF1-2C9D-7A81D28666C5}"/>
                </a:ext>
              </a:extLst>
            </p:cNvPr>
            <p:cNvCxnSpPr>
              <a:cxnSpLocks/>
            </p:cNvCxnSpPr>
            <p:nvPr/>
          </p:nvCxnSpPr>
          <p:spPr>
            <a:xfrm>
              <a:off x="9894998" y="2308173"/>
              <a:ext cx="1202954" cy="553559"/>
            </a:xfrm>
            <a:prstGeom prst="bentConnector3">
              <a:avLst>
                <a:gd name="adj1" fmla="val 100144"/>
              </a:avLst>
            </a:prstGeom>
            <a:ln w="19050">
              <a:solidFill>
                <a:schemeClr val="bg1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68F571-9E1D-1692-E817-BC0594E8279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711" y="2122571"/>
              <a:ext cx="0" cy="185602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686679-0C0D-90E1-FDD1-4BA8681B284F}"/>
              </a:ext>
            </a:extLst>
          </p:cNvPr>
          <p:cNvSpPr txBox="1"/>
          <p:nvPr/>
        </p:nvSpPr>
        <p:spPr>
          <a:xfrm>
            <a:off x="416571" y="5155423"/>
            <a:ext cx="3836017" cy="11695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Rust Async runtime: </a:t>
            </a:r>
            <a:r>
              <a:rPr lang="en-US" sz="2800">
                <a:solidFill>
                  <a:srgbClr val="111010"/>
                </a:solidFill>
                <a:hlinkClick r:id="rId9"/>
              </a:rPr>
              <a:t>aka.ms/kimojio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54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9608-38A3-924B-D006-474015B9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4F97-4D4F-40B8-1001-4C5E677291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>
                <a:noFill/>
              </a:rPr>
              <a:t>Demo (6)</a:t>
            </a:r>
          </a:p>
        </p:txBody>
      </p:sp>
      <p:pic>
        <p:nvPicPr>
          <p:cNvPr id="5" name="HorizonFailoverTake5_IgniteSessionFinal" descr="Demo">
            <a:hlinkClick r:id="" action="ppaction://media"/>
            <a:extLst>
              <a:ext uri="{FF2B5EF4-FFF2-40B4-BE49-F238E27FC236}">
                <a16:creationId xmlns:a16="http://schemas.microsoft.com/office/drawing/2014/main" id="{7B513AA0-07E0-C951-1541-743A43B92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7119-E5C7-77FF-F63E-BC1CEC35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6" descr="Spotlight">
            <a:extLst>
              <a:ext uri="{FF2B5EF4-FFF2-40B4-BE49-F238E27FC236}">
                <a16:creationId xmlns:a16="http://schemas.microsoft.com/office/drawing/2014/main" id="{2FB92ED5-FADC-4729-DB72-C5A7F7E2BED3}"/>
              </a:ext>
            </a:extLst>
          </p:cNvPr>
          <p:cNvSpPr/>
          <p:nvPr/>
        </p:nvSpPr>
        <p:spPr bwMode="auto">
          <a:xfrm>
            <a:off x="-94343" y="-159179"/>
            <a:ext cx="12286343" cy="8750808"/>
          </a:xfrm>
          <a:prstGeom prst="ellipse">
            <a:avLst/>
          </a:prstGeom>
          <a:gradFill flip="none" rotWithShape="1">
            <a:gsLst>
              <a:gs pos="90000">
                <a:srgbClr val="E2D9F1"/>
              </a:gs>
              <a:gs pos="10000">
                <a:srgbClr val="CAE4DD"/>
              </a:gs>
              <a:gs pos="50000">
                <a:srgbClr val="C6E3F3"/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err="1">
              <a:ln>
                <a:noFill/>
              </a:ln>
              <a:solidFill>
                <a:srgbClr val="EE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F7CFC-31F1-6177-036D-307CD0F9C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1517305"/>
            <a:ext cx="2659085" cy="4732684"/>
          </a:xfrm>
          <a:prstGeom prst="roundRect">
            <a:avLst>
              <a:gd name="adj" fmla="val 5687"/>
            </a:avLst>
          </a:prstGeom>
          <a:solidFill>
            <a:srgbClr val="222120">
              <a:alpha val="10000"/>
            </a:srgbClr>
          </a:soli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800" b="1" i="0" u="none" strike="noStrike" kern="1200" cap="none" spc="0" normalizeH="0" baseline="0" noProof="0">
              <a:ln w="3175">
                <a:noFill/>
              </a:ln>
              <a:gradFill>
                <a:gsLst>
                  <a:gs pos="22936">
                    <a:srgbClr val="000000"/>
                  </a:gs>
                  <a:gs pos="38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BDFC57-4D4A-075B-1E95-E1940A009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5713" y="1843924"/>
            <a:ext cx="542662" cy="542662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ln w="15875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914400" tIns="261257" rIns="914400" bIns="391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48206" rtl="0" eaLnBrk="1" fontAlgn="auto" latinLnBrk="0" hangingPunct="1">
              <a:lnSpc>
                <a:spcPct val="100000"/>
              </a:lnSpc>
              <a:spcBef>
                <a:spcPts val="1206"/>
              </a:spcBef>
              <a:spcAft>
                <a:spcPts val="0"/>
              </a:spcAft>
              <a:buClrTx/>
              <a:buSzTx/>
              <a:buFontTx/>
              <a:buNone/>
              <a:tabLst>
                <a:tab pos="5666852" algn="l"/>
              </a:tabLst>
              <a:defRPr/>
            </a:pPr>
            <a:endParaRPr kumimoji="0" lang="en-US" sz="5143" b="1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20183">
                    <a:srgbClr val="FFFFFF"/>
                  </a:gs>
                  <a:gs pos="42000">
                    <a:srgbClr val="FFFFFF"/>
                  </a:gs>
                </a:gsLst>
                <a:lin ang="2700000" scaled="0"/>
                <a:tileRect/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9922996-60B1-1110-A2C0-E075FFBFB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2574" y="1960785"/>
            <a:ext cx="308940" cy="3089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CD7882-3BC9-7474-7260-B72CDC097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74741" y="1517305"/>
            <a:ext cx="2659085" cy="4732684"/>
          </a:xfrm>
          <a:prstGeom prst="roundRect">
            <a:avLst>
              <a:gd name="adj" fmla="val 5687"/>
            </a:avLst>
          </a:prstGeom>
          <a:solidFill>
            <a:srgbClr val="222120">
              <a:alpha val="10000"/>
            </a:srgbClr>
          </a:soli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800" b="1" i="0" u="none" strike="noStrike" kern="1200" cap="none" spc="0" normalizeH="0" baseline="0" noProof="0">
              <a:ln w="3175">
                <a:noFill/>
              </a:ln>
              <a:gradFill>
                <a:gsLst>
                  <a:gs pos="22936">
                    <a:srgbClr val="000000"/>
                  </a:gs>
                  <a:gs pos="38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0AD62AA-DCDB-3309-1E62-788D46AF3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61219" y="1517304"/>
            <a:ext cx="2659085" cy="4732685"/>
          </a:xfrm>
          <a:prstGeom prst="roundRect">
            <a:avLst>
              <a:gd name="adj" fmla="val 5687"/>
            </a:avLst>
          </a:prstGeom>
          <a:solidFill>
            <a:srgbClr val="222120">
              <a:alpha val="10000"/>
            </a:srgbClr>
          </a:soli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800" b="1" i="0" u="none" strike="noStrike" kern="1200" cap="none" spc="0" normalizeH="0" baseline="0" noProof="0">
              <a:ln w="3175">
                <a:noFill/>
              </a:ln>
              <a:gradFill>
                <a:gsLst>
                  <a:gs pos="22936">
                    <a:srgbClr val="000000"/>
                  </a:gs>
                  <a:gs pos="38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7A95EA-1119-1E09-7191-14DA7877C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24922" y="1866211"/>
            <a:ext cx="542662" cy="542662"/>
          </a:xfrm>
          <a:prstGeom prst="ellipse">
            <a:avLst/>
          </a:prstGeom>
          <a:gradFill flip="none" rotWithShape="1">
            <a:gsLst>
              <a:gs pos="79000">
                <a:srgbClr val="7656AD"/>
              </a:gs>
              <a:gs pos="0">
                <a:srgbClr val="AE568E"/>
              </a:gs>
            </a:gsLst>
            <a:path path="circle">
              <a:fillToRect l="100000" t="100000"/>
            </a:path>
            <a:tileRect r="-100000" b="-100000"/>
          </a:gradFill>
          <a:ln w="15875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914400" tIns="261257" rIns="914400" bIns="391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48206" rtl="0" eaLnBrk="1" fontAlgn="auto" latinLnBrk="0" hangingPunct="1">
              <a:lnSpc>
                <a:spcPct val="100000"/>
              </a:lnSpc>
              <a:spcBef>
                <a:spcPts val="1206"/>
              </a:spcBef>
              <a:spcAft>
                <a:spcPts val="0"/>
              </a:spcAft>
              <a:buClrTx/>
              <a:buSzTx/>
              <a:buFontTx/>
              <a:buNone/>
              <a:tabLst>
                <a:tab pos="5666852" algn="l"/>
              </a:tabLst>
              <a:defRPr/>
            </a:pPr>
            <a:endParaRPr kumimoji="0" lang="en-US" sz="5143" b="1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20183">
                    <a:srgbClr val="FFFFFF"/>
                  </a:gs>
                  <a:gs pos="42000">
                    <a:srgbClr val="FFFFFF"/>
                  </a:gs>
                </a:gsLst>
                <a:lin ang="2700000" scaled="0"/>
                <a:tileRect/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CB97204-2266-0E2D-5E60-0D43C275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9345" y="1982209"/>
            <a:ext cx="287516" cy="28751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088E7B-76F3-6512-009D-D85F395DB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47698" y="1517304"/>
            <a:ext cx="2659085" cy="4732685"/>
          </a:xfrm>
          <a:prstGeom prst="roundRect">
            <a:avLst>
              <a:gd name="adj" fmla="val 5687"/>
            </a:avLst>
          </a:prstGeom>
          <a:solidFill>
            <a:srgbClr val="222120">
              <a:alpha val="10000"/>
            </a:srgbClr>
          </a:soli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800" b="1" i="0" u="none" strike="noStrike" kern="1200" cap="none" spc="0" normalizeH="0" baseline="0" noProof="0">
              <a:ln w="3175">
                <a:noFill/>
              </a:ln>
              <a:gradFill>
                <a:gsLst>
                  <a:gs pos="22936">
                    <a:srgbClr val="000000"/>
                  </a:gs>
                  <a:gs pos="38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4CA7CE4-FE3B-42C2-8807-BAFB1FE61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38669" y="1843924"/>
            <a:ext cx="542662" cy="542662"/>
          </a:xfrm>
          <a:prstGeom prst="ellipse">
            <a:avLst/>
          </a:prstGeom>
          <a:gradFill flip="none" rotWithShape="1">
            <a:gsLst>
              <a:gs pos="100000">
                <a:srgbClr val="AE568E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15875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914400" tIns="261257" rIns="914400" bIns="391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48206" rtl="0" eaLnBrk="1" fontAlgn="auto" latinLnBrk="0" hangingPunct="1">
              <a:lnSpc>
                <a:spcPct val="100000"/>
              </a:lnSpc>
              <a:spcBef>
                <a:spcPts val="1206"/>
              </a:spcBef>
              <a:spcAft>
                <a:spcPts val="0"/>
              </a:spcAft>
              <a:buClrTx/>
              <a:buSzTx/>
              <a:buFontTx/>
              <a:buNone/>
              <a:tabLst>
                <a:tab pos="5666852" algn="l"/>
              </a:tabLst>
              <a:defRPr/>
            </a:pPr>
            <a:endParaRPr kumimoji="0" lang="en-US" sz="5143" b="1" i="0" u="none" strike="noStrike" kern="1200" cap="none" spc="0" normalizeH="0" baseline="0" noProof="0" err="1">
              <a:ln w="3175">
                <a:noFill/>
              </a:ln>
              <a:gradFill flip="none" rotWithShape="1">
                <a:gsLst>
                  <a:gs pos="20183">
                    <a:srgbClr val="FFFFFF"/>
                  </a:gs>
                  <a:gs pos="42000">
                    <a:srgbClr val="FFFFFF"/>
                  </a:gs>
                </a:gsLst>
                <a:lin ang="2700000" scaled="0"/>
                <a:tileRect/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E9BA3E69-1B53-50C3-E902-98CD526BD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43092" y="1960706"/>
            <a:ext cx="309098" cy="30909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DB430F6A-5D22-1C24-B9AE-2F122C83F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003625" y="1861865"/>
            <a:ext cx="542662" cy="542662"/>
          </a:xfrm>
          <a:prstGeom prst="ellipse">
            <a:avLst/>
          </a:prstGeom>
          <a:gradFill flip="none" rotWithShape="1">
            <a:gsLst>
              <a:gs pos="100000">
                <a:srgbClr val="AE568E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15875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914400" tIns="261257" rIns="914400" bIns="391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48206" rtl="0" eaLnBrk="1" fontAlgn="auto" latinLnBrk="0" hangingPunct="1">
              <a:lnSpc>
                <a:spcPct val="100000"/>
              </a:lnSpc>
              <a:spcBef>
                <a:spcPts val="1206"/>
              </a:spcBef>
              <a:spcAft>
                <a:spcPts val="0"/>
              </a:spcAft>
              <a:buClrTx/>
              <a:buSzTx/>
              <a:buFontTx/>
              <a:buNone/>
              <a:tabLst>
                <a:tab pos="5666852" algn="l"/>
              </a:tabLst>
              <a:defRPr/>
            </a:pPr>
            <a:endParaRPr kumimoji="0" lang="en-US" sz="5143" b="1" i="0" u="none" strike="noStrike" kern="1200" cap="none" spc="0" normalizeH="0" baseline="0" noProof="0" err="1">
              <a:ln w="3175">
                <a:noFill/>
              </a:ln>
              <a:gradFill flip="none" rotWithShape="1">
                <a:gsLst>
                  <a:gs pos="20183">
                    <a:srgbClr val="FFFFFF"/>
                  </a:gs>
                  <a:gs pos="42000">
                    <a:srgbClr val="FFFFFF"/>
                  </a:gs>
                </a:gsLst>
                <a:lin ang="2700000" scaled="0"/>
                <a:tileRect/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46" name="Graphic 45" descr="Workflow with solid fill">
            <a:extLst>
              <a:ext uri="{FF2B5EF4-FFF2-40B4-BE49-F238E27FC236}">
                <a16:creationId xmlns:a16="http://schemas.microsoft.com/office/drawing/2014/main" id="{78E01D7A-4F26-FA11-E5D2-A21289D87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131198" y="2000150"/>
            <a:ext cx="287516" cy="287516"/>
          </a:xfrm>
          <a:prstGeom prst="rect">
            <a:avLst/>
          </a:prstGeom>
        </p:spPr>
      </p:pic>
      <p:sp>
        <p:nvSpPr>
          <p:cNvPr id="3" name="Title 65">
            <a:extLst>
              <a:ext uri="{FF2B5EF4-FFF2-40B4-BE49-F238E27FC236}">
                <a16:creationId xmlns:a16="http://schemas.microsoft.com/office/drawing/2014/main" id="{84416CB4-8D4D-6FE7-EFE0-586637AB07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64832" y="915938"/>
            <a:ext cx="6262335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Announcing at Ignite 2025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78B324F6-A5CC-A5FE-6DE8-A1E9C137ECD4}"/>
              </a:ext>
            </a:extLst>
          </p:cNvPr>
          <p:cNvSpPr txBox="1">
            <a:spLocks/>
          </p:cNvSpPr>
          <p:nvPr/>
        </p:nvSpPr>
        <p:spPr>
          <a:xfrm>
            <a:off x="5108771" y="344584"/>
            <a:ext cx="1974455" cy="484989"/>
          </a:xfrm>
          <a:prstGeom prst="roundRect">
            <a:avLst>
              <a:gd name="adj" fmla="val 37015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7656AD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37160" tIns="18288" rIns="137160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37" fontAlgn="base"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000" b="1" spc="0"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</a:rPr>
              <a:t>What’s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239B9-63B8-0105-7915-A1F46F24D0D5}"/>
              </a:ext>
            </a:extLst>
          </p:cNvPr>
          <p:cNvSpPr txBox="1"/>
          <p:nvPr/>
        </p:nvSpPr>
        <p:spPr>
          <a:xfrm>
            <a:off x="793809" y="2556861"/>
            <a:ext cx="2246470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8D571-857C-E226-D57C-B9813D804CEB}"/>
              </a:ext>
            </a:extLst>
          </p:cNvPr>
          <p:cNvSpPr txBox="1"/>
          <p:nvPr/>
        </p:nvSpPr>
        <p:spPr>
          <a:xfrm>
            <a:off x="793809" y="3096672"/>
            <a:ext cx="22464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>
                <a:latin typeface="Segoe UI" panose="020B0502040204020203" pitchFamily="34" charset="0"/>
              </a:rPr>
              <a:t>Azure </a:t>
            </a:r>
            <a:r>
              <a:rPr lang="en-US" sz="1400" b="1" err="1">
                <a:latin typeface="Segoe UI" panose="020B0502040204020203" pitchFamily="34" charset="0"/>
              </a:rPr>
              <a:t>HorizonDB</a:t>
            </a:r>
            <a:r>
              <a:rPr lang="en-US" sz="1400" b="1">
                <a:latin typeface="Segoe UI" panose="020B0502040204020203" pitchFamily="34" charset="0"/>
              </a:rPr>
              <a:t> </a:t>
            </a:r>
            <a:r>
              <a:rPr lang="en-US" sz="1400">
                <a:latin typeface="Segoe UI" panose="020B0502040204020203" pitchFamily="34" charset="0"/>
              </a:rPr>
              <a:t>(Private preview)</a:t>
            </a:r>
            <a:br>
              <a:rPr lang="en-US" sz="1400">
                <a:latin typeface="Segoe UI" panose="020B0502040204020203" pitchFamily="34" charset="0"/>
              </a:rPr>
            </a:br>
            <a:endParaRPr lang="en-US" sz="1400"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Segoe UI" panose="020B0502040204020203" pitchFamily="34" charset="0"/>
              </a:rPr>
              <a:t>New Intel and AMD </a:t>
            </a:r>
            <a:r>
              <a:rPr lang="en-US" sz="1400" b="1">
                <a:latin typeface="Segoe UI" panose="020B0502040204020203" pitchFamily="34" charset="0"/>
              </a:rPr>
              <a:t>v6-series SKUs </a:t>
            </a:r>
            <a:r>
              <a:rPr lang="en-US" sz="1400">
                <a:latin typeface="Segoe UI" panose="020B0502040204020203" pitchFamily="34" charset="0"/>
              </a:rPr>
              <a:t>(Preview)</a:t>
            </a:r>
            <a:br>
              <a:rPr lang="en-US" sz="1400">
                <a:latin typeface="Segoe UI" panose="020B0502040204020203" pitchFamily="34" charset="0"/>
              </a:rPr>
            </a:br>
            <a:endParaRPr lang="en-US" sz="1400"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Segoe UI" panose="020B0502040204020203" pitchFamily="34" charset="0"/>
              </a:rPr>
              <a:t>Scale to multiple nodes with </a:t>
            </a:r>
            <a:r>
              <a:rPr lang="en-US" sz="1400" b="1">
                <a:latin typeface="Segoe UI" panose="020B0502040204020203" pitchFamily="34" charset="0"/>
              </a:rPr>
              <a:t>Elastic Clusters </a:t>
            </a:r>
            <a:r>
              <a:rPr lang="en-US" sz="1400">
                <a:latin typeface="Segoe UI" panose="020B0502040204020203" pitchFamily="34" charset="0"/>
              </a:rPr>
              <a:t>(GA)</a:t>
            </a:r>
            <a:br>
              <a:rPr lang="en-US" sz="1400">
                <a:latin typeface="Segoe UI" panose="020B0502040204020203" pitchFamily="34" charset="0"/>
              </a:rPr>
            </a:br>
            <a:endParaRPr lang="en-US" sz="1400"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>
                <a:latin typeface="Segoe UI" panose="020B0502040204020203" pitchFamily="34" charset="0"/>
              </a:rPr>
              <a:t>PostgreSQL 18 </a:t>
            </a:r>
            <a:r>
              <a:rPr lang="en-US" sz="1400">
                <a:latin typeface="Segoe UI" panose="020B0502040204020203" pitchFamily="34" charset="0"/>
              </a:rPr>
              <a:t>(GA)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C19B6-8933-2E2F-0CAD-0CD6CE42E902}"/>
              </a:ext>
            </a:extLst>
          </p:cNvPr>
          <p:cNvSpPr txBox="1"/>
          <p:nvPr/>
        </p:nvSpPr>
        <p:spPr>
          <a:xfrm>
            <a:off x="3574406" y="2559316"/>
            <a:ext cx="2246470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B6F6C-6713-B258-5C0A-85634DF2B8F3}"/>
              </a:ext>
            </a:extLst>
          </p:cNvPr>
          <p:cNvSpPr txBox="1"/>
          <p:nvPr/>
        </p:nvSpPr>
        <p:spPr>
          <a:xfrm>
            <a:off x="3587889" y="3096672"/>
            <a:ext cx="2246470" cy="2631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Segoe UI" panose="020B0502040204020203" pitchFamily="34" charset="0"/>
              </a:rPr>
              <a:t>Realtime analytics with </a:t>
            </a:r>
            <a:r>
              <a:rPr lang="en-US" sz="1400" b="1">
                <a:latin typeface="Segoe UI" panose="020B0502040204020203" pitchFamily="34" charset="0"/>
              </a:rPr>
              <a:t>Fabric Mirroring </a:t>
            </a:r>
            <a:r>
              <a:rPr lang="en-US" sz="1400">
                <a:latin typeface="Segoe UI" panose="020B0502040204020203" pitchFamily="34" charset="0"/>
              </a:rPr>
              <a:t>(GA)</a:t>
            </a:r>
            <a:br>
              <a:rPr lang="en-US" sz="1400">
                <a:latin typeface="Segoe UI" panose="020B0502040204020203" pitchFamily="34" charset="0"/>
              </a:rPr>
            </a:br>
            <a:endParaRPr lang="en-US" sz="1400"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err="1">
                <a:latin typeface="Segoe UI" panose="020B0502040204020203" pitchFamily="34" charset="0"/>
              </a:rPr>
              <a:t>azure_storage</a:t>
            </a:r>
            <a:r>
              <a:rPr lang="en-US" sz="1400" b="1">
                <a:latin typeface="Segoe UI" panose="020B0502040204020203" pitchFamily="34" charset="0"/>
              </a:rPr>
              <a:t> extension Parquet </a:t>
            </a:r>
            <a:r>
              <a:rPr lang="en-US" sz="1400">
                <a:latin typeface="Segoe UI" panose="020B0502040204020203" pitchFamily="34" charset="0"/>
              </a:rPr>
              <a:t>support (GA)</a:t>
            </a:r>
            <a:br>
              <a:rPr lang="en-US" sz="1400">
                <a:latin typeface="Segoe UI" panose="020B0502040204020203" pitchFamily="34" charset="0"/>
              </a:rPr>
            </a:br>
            <a:endParaRPr lang="en-US" sz="1400"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Segoe UI" panose="020B0502040204020203" pitchFamily="34" charset="0"/>
              </a:rPr>
              <a:t>Analytical queries inside PostgreSQL with the </a:t>
            </a:r>
            <a:r>
              <a:rPr lang="en-US" sz="1400" b="1" err="1">
                <a:latin typeface="Segoe UI" panose="020B0502040204020203" pitchFamily="34" charset="0"/>
              </a:rPr>
              <a:t>pg_duckdb</a:t>
            </a:r>
            <a:r>
              <a:rPr lang="en-US" sz="1400" b="1">
                <a:latin typeface="Segoe UI" panose="020B0502040204020203" pitchFamily="34" charset="0"/>
              </a:rPr>
              <a:t> </a:t>
            </a:r>
            <a:r>
              <a:rPr lang="en-US" sz="1400">
                <a:latin typeface="Segoe UI" panose="020B0502040204020203" pitchFamily="34" charset="0"/>
              </a:rPr>
              <a:t>extension (Preview)</a:t>
            </a:r>
            <a:br>
              <a:rPr lang="en-US" sz="1400">
                <a:latin typeface="Segoe UI" panose="020B0502040204020203" pitchFamily="34" charset="0"/>
              </a:rPr>
            </a:br>
            <a:endParaRPr lang="en-US" sz="1400">
              <a:latin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00EFE-045C-A27D-AA52-66C5A4FB326C}"/>
              </a:ext>
            </a:extLst>
          </p:cNvPr>
          <p:cNvSpPr txBox="1"/>
          <p:nvPr/>
        </p:nvSpPr>
        <p:spPr>
          <a:xfrm>
            <a:off x="6161219" y="2568883"/>
            <a:ext cx="2659084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Security &amp; compliance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0BB42-79AE-0A04-4C4F-9E255BB39B93}"/>
              </a:ext>
            </a:extLst>
          </p:cNvPr>
          <p:cNvSpPr txBox="1"/>
          <p:nvPr/>
        </p:nvSpPr>
        <p:spPr>
          <a:xfrm>
            <a:off x="6347344" y="3094205"/>
            <a:ext cx="2300515" cy="263149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marL="168275" marR="0" lvl="0" indent="-168275" defTabSz="91440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"/>
              </a:defRPr>
            </a:lvl1pPr>
          </a:lstStyle>
          <a:p>
            <a:pPr>
              <a:buFont typeface="Wingdings" panose="05000000000000000000" pitchFamily="2" charset="2"/>
              <a:buChar char="§"/>
            </a:pPr>
            <a:r>
              <a:rPr lang="en-US">
                <a:latin typeface="Segoe UI" panose="020B0502040204020203" pitchFamily="34" charset="0"/>
              </a:rPr>
              <a:t>Meet compliance requirements with the </a:t>
            </a:r>
            <a:r>
              <a:rPr lang="en-US" b="1" err="1">
                <a:latin typeface="Segoe UI" panose="020B0502040204020203" pitchFamily="34" charset="0"/>
              </a:rPr>
              <a:t>credcheck</a:t>
            </a:r>
            <a:r>
              <a:rPr lang="en-US">
                <a:latin typeface="Segoe UI" panose="020B0502040204020203" pitchFamily="34" charset="0"/>
              </a:rPr>
              <a:t>, </a:t>
            </a:r>
            <a:r>
              <a:rPr lang="en-US" b="1">
                <a:latin typeface="Segoe UI" panose="020B0502040204020203" pitchFamily="34" charset="0"/>
              </a:rPr>
              <a:t>anon</a:t>
            </a:r>
            <a:r>
              <a:rPr lang="en-US">
                <a:latin typeface="Segoe UI" panose="020B0502040204020203" pitchFamily="34" charset="0"/>
              </a:rPr>
              <a:t> &amp; </a:t>
            </a:r>
            <a:r>
              <a:rPr lang="en-US" b="1">
                <a:latin typeface="Segoe UI" panose="020B0502040204020203" pitchFamily="34" charset="0"/>
              </a:rPr>
              <a:t>ip4r</a:t>
            </a:r>
            <a:r>
              <a:rPr lang="en-US">
                <a:latin typeface="Segoe UI" panose="020B0502040204020203" pitchFamily="34" charset="0"/>
              </a:rPr>
              <a:t> extensions (GA)</a:t>
            </a:r>
            <a:br>
              <a:rPr lang="en-US">
                <a:latin typeface="Segoe UI" panose="020B0502040204020203" pitchFamily="34" charset="0"/>
              </a:rPr>
            </a:br>
            <a:endParaRPr lang="en-US">
              <a:latin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>
                <a:latin typeface="Segoe UI" panose="020B0502040204020203" pitchFamily="34" charset="0"/>
              </a:rPr>
              <a:t>Integrated identity with </a:t>
            </a:r>
            <a:r>
              <a:rPr lang="en-US" b="1">
                <a:latin typeface="Segoe UI" panose="020B0502040204020203" pitchFamily="34" charset="0"/>
              </a:rPr>
              <a:t>Entra token-refresh libraries for Python </a:t>
            </a:r>
            <a:r>
              <a:rPr lang="en-US">
                <a:latin typeface="Segoe UI" panose="020B0502040204020203" pitchFamily="34" charset="0"/>
              </a:rPr>
              <a:t>(GA)</a:t>
            </a:r>
            <a:endParaRPr lang="en-US" b="1">
              <a:latin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E211B-B132-2E5F-E37F-CB2DFD1E9F7C}"/>
              </a:ext>
            </a:extLst>
          </p:cNvPr>
          <p:cNvSpPr txBox="1"/>
          <p:nvPr/>
        </p:nvSpPr>
        <p:spPr>
          <a:xfrm>
            <a:off x="9151721" y="2568883"/>
            <a:ext cx="2246470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Migration/Dev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0EF68C-692A-F84C-567A-C50FA1D9080B}"/>
              </a:ext>
            </a:extLst>
          </p:cNvPr>
          <p:cNvSpPr txBox="1"/>
          <p:nvPr/>
        </p:nvSpPr>
        <p:spPr>
          <a:xfrm>
            <a:off x="9089119" y="3094205"/>
            <a:ext cx="2315913" cy="26314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>
                <a:latin typeface="Segoe UI" panose="020B0502040204020203" pitchFamily="34" charset="0"/>
              </a:rPr>
              <a:t>AI-Assisted Oracle to PostgreSQL Migration Tool </a:t>
            </a:r>
            <a:r>
              <a:rPr lang="en-US" sz="1400">
                <a:latin typeface="Segoe UI" panose="020B0502040204020203" pitchFamily="34" charset="0"/>
              </a:rPr>
              <a:t>(Preview)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>
                <a:latin typeface="Segoe UI"/>
                <a:cs typeface="Segoe UI"/>
              </a:rPr>
              <a:t>PostgreSQL extension for VS Code</a:t>
            </a:r>
            <a:r>
              <a:rPr lang="en-US" sz="1400">
                <a:latin typeface="Segoe UI"/>
                <a:cs typeface="Segoe UI"/>
              </a:rPr>
              <a:t> (GA)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>
                <a:latin typeface="Segoe UI" panose="020B0502040204020203" pitchFamily="34" charset="0"/>
              </a:rPr>
              <a:t>Microsoft Foundry PostgreSQL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FE3833-1E72-B477-361D-98C2DD18ECF7}"/>
              </a:ext>
            </a:extLst>
          </p:cNvPr>
          <p:cNvSpPr txBox="1"/>
          <p:nvPr/>
        </p:nvSpPr>
        <p:spPr>
          <a:xfrm>
            <a:off x="9197819" y="6388274"/>
            <a:ext cx="2441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</a:pPr>
            <a:r>
              <a:rPr lang="en-US" sz="1600" b="1" strike="noStrike" noProof="0">
                <a:solidFill>
                  <a:schemeClr val="accent1"/>
                </a:solidFill>
              </a:rPr>
              <a:t>aka.ms/ignite-25-pgsql</a:t>
            </a:r>
            <a:endParaRPr lang="en-US" sz="1600" b="1" i="0" strike="noStrike" noProof="0">
              <a:solidFill>
                <a:schemeClr val="accent1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09453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1.666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45833E-6 2.59259E-6 L -1.45833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2.59259E-6 L 2.70833E-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91667E-6 2.59259E-6 L -2.91667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2.59259E-6 L 1.45833E-6 0.03541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4.44444E-6 L 2.5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-4.44444E-6 L 8.33333E-7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-4.44444E-6 L -2.29167E-6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2.22222E-6 L 2.70833E-6 0.03541 " pathEditMode="relative" rAng="0" ptsTypes="AA">
                                      <p:cBhvr>
                                        <p:cTn id="103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2.22222E-6 L 4.79167E-6 0.03541 " pathEditMode="relative" rAng="0" ptsTypes="AA">
                                      <p:cBhvr>
                                        <p:cTn id="108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0 L -1.875E-6 0.03542 " pathEditMode="relative" rAng="0" ptsTypes="AA">
                                      <p:cBhvr>
                                        <p:cTn id="11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3.33333E-6 L -3.54167E-6 0.03541 " pathEditMode="relative" rAng="0" ptsTypes="AA">
                                      <p:cBhvr>
                                        <p:cTn id="118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43" grpId="0" animBg="1"/>
      <p:bldP spid="43" grpId="1" animBg="1"/>
      <p:bldP spid="45" grpId="0" animBg="1"/>
      <p:bldP spid="45" grpId="1" animBg="1"/>
      <p:bldP spid="3" grpId="0"/>
      <p:bldP spid="3" grpId="1"/>
      <p:bldP spid="33" grpId="0" animBg="1"/>
      <p:bldP spid="33" grpId="1" animBg="1"/>
      <p:bldP spid="7" grpId="0"/>
      <p:bldP spid="7" grpId="1"/>
      <p:bldP spid="8" grpId="0"/>
      <p:bldP spid="8" grpId="1"/>
      <p:bldP spid="12" grpId="0"/>
      <p:bldP spid="12" grpId="1"/>
      <p:bldP spid="13" grpId="0"/>
      <p:bldP spid="13" grpId="1"/>
      <p:bldP spid="17" grpId="0"/>
      <p:bldP spid="17" grpId="1"/>
      <p:bldP spid="18" grpId="0"/>
      <p:bldP spid="18" grpId="1"/>
      <p:bldP spid="20" grpId="0"/>
      <p:bldP spid="20" grpId="1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DDDAE-0793-C466-FC9F-089A421C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A964-BB66-A26F-EFE9-01ECCB8A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migration: lessons learnt &amp; best practices</a:t>
            </a:r>
          </a:p>
        </p:txBody>
      </p:sp>
      <p:sp>
        <p:nvSpPr>
          <p:cNvPr id="27" name="Rounded Rectangle 64">
            <a:extLst>
              <a:ext uri="{FF2B5EF4-FFF2-40B4-BE49-F238E27FC236}">
                <a16:creationId xmlns:a16="http://schemas.microsoft.com/office/drawing/2014/main" id="{C517E025-EA7A-501A-2B15-25715026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8600" y="1152144"/>
            <a:ext cx="11731751" cy="5586984"/>
          </a:xfrm>
          <a:prstGeom prst="roundRect">
            <a:avLst>
              <a:gd name="adj" fmla="val 5856"/>
            </a:avLst>
          </a:prstGeom>
          <a:solidFill>
            <a:schemeClr val="accent4">
              <a:lumMod val="20000"/>
              <a:lumOff val="80000"/>
            </a:schemeClr>
          </a:solidFill>
          <a:ln w="19050" cap="rnd">
            <a:gradFill flip="none" rotWithShape="1">
              <a:gsLst>
                <a:gs pos="0">
                  <a:srgbClr val="318581"/>
                </a:gs>
                <a:gs pos="36000">
                  <a:srgbClr val="0A6BBA"/>
                </a:gs>
                <a:gs pos="65000">
                  <a:srgbClr val="7656AD"/>
                </a:gs>
                <a:gs pos="100000">
                  <a:srgbClr val="F65567"/>
                </a:gs>
              </a:gsLst>
              <a:path path="circle">
                <a:fillToRect t="100000" r="100000"/>
              </a:path>
              <a:tileRect l="-100000" b="-100000"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F464989-1721-34AD-63E3-FE9AEEDA3333}"/>
              </a:ext>
            </a:extLst>
          </p:cNvPr>
          <p:cNvGraphicFramePr>
            <a:graphicFrameLocks noGrp="1"/>
          </p:cNvGraphicFramePr>
          <p:nvPr/>
        </p:nvGraphicFramePr>
        <p:xfrm>
          <a:off x="417773" y="1312672"/>
          <a:ext cx="11356452" cy="525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089">
                  <a:extLst>
                    <a:ext uri="{9D8B030D-6E8A-4147-A177-3AD203B41FA5}">
                      <a16:colId xmlns:a16="http://schemas.microsoft.com/office/drawing/2014/main" val="2184056464"/>
                    </a:ext>
                  </a:extLst>
                </a:gridCol>
                <a:gridCol w="1892596">
                  <a:extLst>
                    <a:ext uri="{9D8B030D-6E8A-4147-A177-3AD203B41FA5}">
                      <a16:colId xmlns:a16="http://schemas.microsoft.com/office/drawing/2014/main" val="4171947948"/>
                    </a:ext>
                  </a:extLst>
                </a:gridCol>
                <a:gridCol w="2849525">
                  <a:extLst>
                    <a:ext uri="{9D8B030D-6E8A-4147-A177-3AD203B41FA5}">
                      <a16:colId xmlns:a16="http://schemas.microsoft.com/office/drawing/2014/main" val="4187689626"/>
                    </a:ext>
                  </a:extLst>
                </a:gridCol>
                <a:gridCol w="4829242">
                  <a:extLst>
                    <a:ext uri="{9D8B030D-6E8A-4147-A177-3AD203B41FA5}">
                      <a16:colId xmlns:a16="http://schemas.microsoft.com/office/drawing/2014/main" val="3641486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Scope</a:t>
                      </a:r>
                      <a:endParaRPr lang="en-IN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IN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Configurations</a:t>
                      </a:r>
                      <a:endParaRPr lang="en-IN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Best Practice </a:t>
                      </a:r>
                      <a:endParaRPr lang="en-IN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45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/>
                        <a:t>Capacity Setup</a:t>
                      </a:r>
                      <a:endParaRPr lang="en-IN" sz="1400" b="1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Shared Buffers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Up to 45% to Total RAM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Iterate it with gradual configuration to arrive at best optimum config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Effective_Cache_Size</a:t>
                      </a:r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Up to 75% of Total RAM</a:t>
                      </a:r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17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Work_memory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Default values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0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/>
                        <a:t>Performance Optimization</a:t>
                      </a:r>
                      <a:endParaRPr lang="en-IN" sz="1400" b="1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Connection Pooling</a:t>
                      </a:r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Pgbouncer</a:t>
                      </a:r>
                      <a:r>
                        <a:rPr lang="en-US" sz="1400"/>
                        <a:t> with transaction pooling mode</a:t>
                      </a:r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 manage effective and efficient connections</a:t>
                      </a:r>
                    </a:p>
                    <a:p>
                      <a:pPr marL="742950" lvl="1" indent="-285750"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en-IN" sz="110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pgbouncer.pool_mode</a:t>
                      </a: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 = Transaction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/>
                      </a:endParaRPr>
                    </a:p>
                    <a:p>
                      <a:pPr marL="742950" lvl="1" indent="-285750"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en-IN" sz="110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pgbouncer.default_pool_size</a:t>
                      </a: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 = 192 (Tested with 64vCpu &amp; 96vCPU server)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9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Autovacuum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Pg_catalog</a:t>
                      </a:r>
                      <a:r>
                        <a:rPr lang="en-US" sz="1400"/>
                        <a:t> schema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Regular monitoring to avoid performance degradation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21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Intelligent Tuning</a:t>
                      </a:r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ON</a:t>
                      </a:r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51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Temp tablespaces on SSD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ON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02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Idle transaction session timeout</a:t>
                      </a:r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300000</a:t>
                      </a:r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3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/>
                        <a:t>DR &amp; BCP</a:t>
                      </a:r>
                      <a:endParaRPr lang="en-IN" sz="1400" b="1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Cross Subscription Replication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ON</a:t>
                      </a:r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solidFill>
                      <a:srgbClr val="CA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90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/>
                        <a:t>Master Data Management</a:t>
                      </a:r>
                      <a:endParaRPr lang="en-IN" sz="1400" b="1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Logical Replication</a:t>
                      </a:r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Logical Replications to manage Oracle-</a:t>
                      </a:r>
                      <a:r>
                        <a:rPr lang="en-US" sz="1400" dirty="0" err="1"/>
                        <a:t>MViews</a:t>
                      </a:r>
                      <a:endParaRPr lang="en-IN" sz="1400" dirty="0"/>
                    </a:p>
                    <a:p>
                      <a:endParaRPr lang="en-IN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625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87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CADE6-B6B1-6DBA-79B9-D66D34BF0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6">
            <a:extLst>
              <a:ext uri="{FF2B5EF4-FFF2-40B4-BE49-F238E27FC236}">
                <a16:creationId xmlns:a16="http://schemas.microsoft.com/office/drawing/2014/main" id="{7B81AC1B-A457-D95E-461E-C154CEC7EC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98006" y="457200"/>
            <a:ext cx="5995987" cy="553998"/>
          </a:xfrm>
        </p:spPr>
        <p:txBody>
          <a:bodyPr/>
          <a:lstStyle/>
          <a:p>
            <a:pPr algn="ctr"/>
            <a:r>
              <a:rPr lang="en-US" dirty="0"/>
              <a:t>Architecture overview</a:t>
            </a:r>
            <a:endParaRPr lang="en-US" sz="2400" dirty="0">
              <a:latin typeface="+mn-lt"/>
            </a:endParaRPr>
          </a:p>
        </p:txBody>
      </p:sp>
      <p:sp>
        <p:nvSpPr>
          <p:cNvPr id="11" name="Title 65">
            <a:extLst>
              <a:ext uri="{FF2B5EF4-FFF2-40B4-BE49-F238E27FC236}">
                <a16:creationId xmlns:a16="http://schemas.microsoft.com/office/drawing/2014/main" id="{E8D08BB2-4828-3DA3-BA2D-CA5E7DF4CA07}"/>
              </a:ext>
            </a:extLst>
          </p:cNvPr>
          <p:cNvSpPr txBox="1">
            <a:spLocks/>
          </p:cNvSpPr>
          <p:nvPr/>
        </p:nvSpPr>
        <p:spPr>
          <a:xfrm>
            <a:off x="578394" y="1072064"/>
            <a:ext cx="1102518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Schema conversion</a:t>
            </a:r>
          </a:p>
        </p:txBody>
      </p:sp>
      <p:grpSp>
        <p:nvGrpSpPr>
          <p:cNvPr id="6" name="Group 5" descr="an architecture diagram of schema conversion">
            <a:extLst>
              <a:ext uri="{FF2B5EF4-FFF2-40B4-BE49-F238E27FC236}">
                <a16:creationId xmlns:a16="http://schemas.microsoft.com/office/drawing/2014/main" id="{3512B8F8-0FD3-CA32-2188-1851B088FB69}"/>
              </a:ext>
            </a:extLst>
          </p:cNvPr>
          <p:cNvGrpSpPr/>
          <p:nvPr/>
        </p:nvGrpSpPr>
        <p:grpSpPr>
          <a:xfrm>
            <a:off x="490834" y="1511492"/>
            <a:ext cx="11128257" cy="4864922"/>
            <a:chOff x="490834" y="1511492"/>
            <a:chExt cx="11128257" cy="4864922"/>
          </a:xfrm>
        </p:grpSpPr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E2ADAE7D-BC7C-BA33-A723-F6D7E3B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86007" y="1689887"/>
              <a:ext cx="5995778" cy="1745953"/>
            </a:xfrm>
            <a:prstGeom prst="roundRect">
              <a:avLst>
                <a:gd name="adj" fmla="val 2992"/>
              </a:avLst>
            </a:prstGeom>
            <a:noFill/>
            <a:ln w="127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811670">
                <a:spcBef>
                  <a:spcPts val="174"/>
                </a:spcBef>
                <a:defRPr sz="2400">
                  <a:gradFill>
                    <a:gsLst>
                      <a:gs pos="41958">
                        <a:srgbClr val="FFFFFF"/>
                      </a:gs>
                      <a:gs pos="63000">
                        <a:srgbClr val="FFFFFF"/>
                      </a:gs>
                    </a:gsLst>
                    <a:lin ang="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811670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 useBgFill="1">
          <p:nvSpPr>
            <p:cNvPr id="5" name="Rounded Rectangle 4">
              <a:extLst>
                <a:ext uri="{FF2B5EF4-FFF2-40B4-BE49-F238E27FC236}">
                  <a16:creationId xmlns:a16="http://schemas.microsoft.com/office/drawing/2014/main" id="{89E22327-C493-562E-4658-BCBA75DD1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6016" y="1511492"/>
              <a:ext cx="1936577" cy="392528"/>
            </a:xfrm>
            <a:prstGeom prst="roundRect">
              <a:avLst>
                <a:gd name="adj" fmla="val 50000"/>
              </a:avLst>
            </a:prstGeom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146304" rIns="90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495B21B-0701-7283-3F72-EE647820B8FF}"/>
                </a:ext>
              </a:extLst>
            </p:cNvPr>
            <p:cNvSpPr txBox="1"/>
            <p:nvPr/>
          </p:nvSpPr>
          <p:spPr>
            <a:xfrm>
              <a:off x="1325132" y="1585258"/>
              <a:ext cx="13733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1044" name="Speech Bubble: Rectangle 1043">
              <a:extLst>
                <a:ext uri="{FF2B5EF4-FFF2-40B4-BE49-F238E27FC236}">
                  <a16:creationId xmlns:a16="http://schemas.microsoft.com/office/drawing/2014/main" id="{4F369908-62E5-198C-EA7C-B4BC6E77BF0B}"/>
                </a:ext>
              </a:extLst>
            </p:cNvPr>
            <p:cNvSpPr/>
            <p:nvPr/>
          </p:nvSpPr>
          <p:spPr>
            <a:xfrm>
              <a:off x="1138644" y="2366497"/>
              <a:ext cx="785014" cy="332101"/>
            </a:xfrm>
            <a:prstGeom prst="wedgeRectCallout">
              <a:avLst>
                <a:gd name="adj1" fmla="val 69949"/>
                <a:gd name="adj2" fmla="val 15892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 gpt-4.1  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F4DFA40-6048-FD87-4B95-34B6B65FE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83743" y="2203973"/>
              <a:ext cx="1797494" cy="910509"/>
            </a:xfrm>
            <a:prstGeom prst="rect">
              <a:avLst/>
            </a:prstGeom>
            <a:noFill/>
            <a:ln>
              <a:solidFill>
                <a:schemeClr val="tx1">
                  <a:alpha val="50000"/>
                </a:schemeClr>
              </a:solidFill>
              <a:prstDash val="sysDash"/>
            </a:ln>
          </p:spPr>
          <p:txBody>
            <a:bodyPr wrap="square" l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5CBBF46C-71B8-4752-255A-055766BC25B0}"/>
                </a:ext>
              </a:extLst>
            </p:cNvPr>
            <p:cNvSpPr/>
            <p:nvPr/>
          </p:nvSpPr>
          <p:spPr>
            <a:xfrm>
              <a:off x="1348825" y="2907674"/>
              <a:ext cx="374883" cy="3689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>
                  <a:ln w="3175"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581E05-2BD9-8F1D-FF1E-B6AED18314C0}"/>
                </a:ext>
              </a:extLst>
            </p:cNvPr>
            <p:cNvSpPr txBox="1"/>
            <p:nvPr/>
          </p:nvSpPr>
          <p:spPr>
            <a:xfrm>
              <a:off x="1866828" y="2837839"/>
              <a:ext cx="86273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OpenAI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C93E58-FE31-5D88-C4CB-40F105638539}"/>
                </a:ext>
              </a:extLst>
            </p:cNvPr>
            <p:cNvSpPr txBox="1"/>
            <p:nvPr/>
          </p:nvSpPr>
          <p:spPr>
            <a:xfrm>
              <a:off x="2713370" y="2292618"/>
              <a:ext cx="129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PostgreSQL Database</a:t>
              </a:r>
            </a:p>
          </p:txBody>
        </p:sp>
        <p:sp>
          <p:nvSpPr>
            <p:cNvPr id="1069" name="Speech Bubble: Rectangle 1068">
              <a:extLst>
                <a:ext uri="{FF2B5EF4-FFF2-40B4-BE49-F238E27FC236}">
                  <a16:creationId xmlns:a16="http://schemas.microsoft.com/office/drawing/2014/main" id="{C3AB8EC3-6950-07DF-F4ED-0F66D1A8278C}"/>
                </a:ext>
              </a:extLst>
            </p:cNvPr>
            <p:cNvSpPr/>
            <p:nvPr/>
          </p:nvSpPr>
          <p:spPr>
            <a:xfrm>
              <a:off x="3931874" y="1835747"/>
              <a:ext cx="2506057" cy="307266"/>
            </a:xfrm>
            <a:prstGeom prst="wedgeRectCallout">
              <a:avLst>
                <a:gd name="adj1" fmla="val -64367"/>
                <a:gd name="adj2" fmla="val 11090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Live Postgres for Compile Testing</a:t>
              </a:r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64472891-0C24-3ACB-4B85-ACCBF0218FC3}"/>
                </a:ext>
              </a:extLst>
            </p:cNvPr>
            <p:cNvSpPr/>
            <p:nvPr/>
          </p:nvSpPr>
          <p:spPr>
            <a:xfrm>
              <a:off x="3509989" y="3008195"/>
              <a:ext cx="374883" cy="3689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>
                  <a:ln w="3175"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1078" name="Speech Bubble: Rectangle 1077">
              <a:extLst>
                <a:ext uri="{FF2B5EF4-FFF2-40B4-BE49-F238E27FC236}">
                  <a16:creationId xmlns:a16="http://schemas.microsoft.com/office/drawing/2014/main" id="{46CA38A7-4972-1A6A-60D8-6F6AA8762E6C}"/>
                </a:ext>
              </a:extLst>
            </p:cNvPr>
            <p:cNvSpPr/>
            <p:nvPr/>
          </p:nvSpPr>
          <p:spPr>
            <a:xfrm>
              <a:off x="5105465" y="2286997"/>
              <a:ext cx="1332467" cy="988571"/>
            </a:xfrm>
            <a:prstGeom prst="wedgeRectCallout">
              <a:avLst>
                <a:gd name="adj1" fmla="val -62063"/>
                <a:gd name="adj2" fmla="val 3871"/>
              </a:avLst>
            </a:prstGeom>
            <a:solidFill>
              <a:srgbClr val="000000">
                <a:alpha val="7059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>
                      <a:alpha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Oracle Database (Any location accessible from VS Code Client)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05EB39-D1CE-DE8A-4069-F658DE820F3E}"/>
                </a:ext>
              </a:extLst>
            </p:cNvPr>
            <p:cNvSpPr txBox="1"/>
            <p:nvPr/>
          </p:nvSpPr>
          <p:spPr>
            <a:xfrm>
              <a:off x="490834" y="5451323"/>
              <a:ext cx="1048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Developer /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DBA /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Database Architect</a:t>
              </a:r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A5ABC2B2-1ED7-9CD3-E288-BA0EDAE73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723708" y="4049139"/>
              <a:ext cx="4858077" cy="2327275"/>
            </a:xfrm>
            <a:prstGeom prst="roundRect">
              <a:avLst>
                <a:gd name="adj" fmla="val 2992"/>
              </a:avLst>
            </a:prstGeom>
            <a:noFill/>
            <a:ln w="127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811670">
                <a:spcBef>
                  <a:spcPts val="174"/>
                </a:spcBef>
                <a:defRPr sz="2400">
                  <a:gradFill>
                    <a:gsLst>
                      <a:gs pos="41958">
                        <a:srgbClr val="FFFFFF"/>
                      </a:gs>
                      <a:gs pos="63000">
                        <a:srgbClr val="FFFFFF"/>
                      </a:gs>
                    </a:gsLst>
                    <a:lin ang="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811670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3737F709-4966-8550-BC5F-F2AD08704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443039" y="4146545"/>
              <a:ext cx="3015087" cy="2111957"/>
            </a:xfrm>
            <a:prstGeom prst="roundRect">
              <a:avLst>
                <a:gd name="adj" fmla="val 2992"/>
              </a:avLst>
            </a:prstGeom>
            <a:noFill/>
            <a:ln w="12700" cap="rnd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811670">
                <a:spcBef>
                  <a:spcPts val="174"/>
                </a:spcBef>
                <a:defRPr sz="2400">
                  <a:gradFill>
                    <a:gsLst>
                      <a:gs pos="41958">
                        <a:srgbClr val="FFFFFF"/>
                      </a:gs>
                      <a:gs pos="63000">
                        <a:srgbClr val="FFFFFF"/>
                      </a:gs>
                    </a:gsLst>
                    <a:lin ang="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811670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 useBgFill="1"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0B2E262-BBD0-3D80-3281-C21E7E6FE56B}"/>
                </a:ext>
              </a:extLst>
            </p:cNvPr>
            <p:cNvSpPr/>
            <p:nvPr/>
          </p:nvSpPr>
          <p:spPr bwMode="auto">
            <a:xfrm>
              <a:off x="2064164" y="3923234"/>
              <a:ext cx="1908000" cy="288722"/>
            </a:xfrm>
            <a:prstGeom prst="roundRect">
              <a:avLst>
                <a:gd name="adj" fmla="val 50000"/>
              </a:avLst>
            </a:prstGeom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146304" rIns="90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On-Prem Local Desktop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6ADD32-B50D-4D68-4916-98311CAF381A}"/>
                </a:ext>
              </a:extLst>
            </p:cNvPr>
            <p:cNvSpPr txBox="1"/>
            <p:nvPr/>
          </p:nvSpPr>
          <p:spPr>
            <a:xfrm>
              <a:off x="2113958" y="4983953"/>
              <a:ext cx="11506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VS Code</a:t>
              </a:r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B7D859D1-1A6F-3CBA-0505-36720E3E8962}"/>
                </a:ext>
              </a:extLst>
            </p:cNvPr>
            <p:cNvSpPr/>
            <p:nvPr/>
          </p:nvSpPr>
          <p:spPr>
            <a:xfrm>
              <a:off x="1882671" y="5631595"/>
              <a:ext cx="374883" cy="3689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>
                  <a:ln w="3175"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5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496ED32B-C496-2304-B977-DA568B784770}"/>
                </a:ext>
              </a:extLst>
            </p:cNvPr>
            <p:cNvSpPr txBox="1"/>
            <p:nvPr/>
          </p:nvSpPr>
          <p:spPr>
            <a:xfrm>
              <a:off x="2204087" y="5811631"/>
              <a:ext cx="9703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VS Code GitHub Copilot Agent Mode</a:t>
              </a:r>
            </a:p>
          </p:txBody>
        </p:sp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09375C87-C74A-E590-DB10-60CB4EB3EF6E}"/>
                </a:ext>
              </a:extLst>
            </p:cNvPr>
            <p:cNvSpPr/>
            <p:nvPr/>
          </p:nvSpPr>
          <p:spPr>
            <a:xfrm>
              <a:off x="4183643" y="4479552"/>
              <a:ext cx="374883" cy="3689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>
                  <a:ln w="3175"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66534E6-BB5D-0014-FC5E-556DDFA09CD5}"/>
                </a:ext>
              </a:extLst>
            </p:cNvPr>
            <p:cNvSpPr txBox="1"/>
            <p:nvPr/>
          </p:nvSpPr>
          <p:spPr>
            <a:xfrm>
              <a:off x="4401197" y="4947424"/>
              <a:ext cx="1150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VS Code Extension for </a:t>
              </a: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PostreSQL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756CB5-12DC-23DB-5729-AF62DFBC5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3534156" y="5366298"/>
              <a:ext cx="2807268" cy="817805"/>
            </a:xfrm>
            <a:prstGeom prst="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4F3F5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74D60EA-36D2-5907-881A-03C8D9C0F698}"/>
                </a:ext>
              </a:extLst>
            </p:cNvPr>
            <p:cNvSpPr txBox="1"/>
            <p:nvPr/>
          </p:nvSpPr>
          <p:spPr>
            <a:xfrm>
              <a:off x="3542474" y="5396047"/>
              <a:ext cx="2903777" cy="86400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95250" marR="0" lvl="0" indent="-952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Oracle Connectivity</a:t>
              </a:r>
            </a:p>
            <a:p>
              <a:pPr marL="95250" marR="0" lvl="0" indent="-952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DDL Extraction</a:t>
              </a:r>
            </a:p>
            <a:p>
              <a:pPr marL="95250" marR="0" lvl="0" indent="-952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Multi-Agent Workflow</a:t>
              </a:r>
            </a:p>
            <a:p>
              <a:pPr marL="95250" marR="0" lvl="0" indent="-952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Dependency Management</a:t>
              </a:r>
            </a:p>
            <a:p>
              <a:pPr marL="95250" marR="0" lvl="0" indent="-952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95250" marR="0" lvl="0" indent="-952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Smart Chunking</a:t>
              </a:r>
            </a:p>
            <a:p>
              <a:pPr marL="95250" marR="0" lvl="0" indent="-952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Task Management</a:t>
              </a:r>
            </a:p>
            <a:p>
              <a:pPr marL="95250" marR="0" lvl="0" indent="-952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GitHub Copilot Agent Mode for Task Completion</a:t>
              </a:r>
            </a:p>
            <a:p>
              <a:pPr marL="95250" marR="0" lvl="0" indent="-952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050" name="Connector: Elbow 1049">
              <a:extLst>
                <a:ext uri="{FF2B5EF4-FFF2-40B4-BE49-F238E27FC236}">
                  <a16:creationId xmlns:a16="http://schemas.microsoft.com/office/drawing/2014/main" id="{A4A9913F-ACC9-5F74-11DD-D69D9B6E1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26" idx="3"/>
              <a:endCxn id="1024" idx="1"/>
            </p:cNvCxnSpPr>
            <p:nvPr/>
          </p:nvCxnSpPr>
          <p:spPr>
            <a:xfrm flipV="1">
              <a:off x="5322328" y="2914858"/>
              <a:ext cx="3099960" cy="17355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A6BBA"/>
              </a:solidFill>
              <a:prstDash val="solid"/>
              <a:headEnd type="arrow" w="lg" len="sm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9AEC78F4-9BC4-AC22-40AE-5CC4FF07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141097" y="2017713"/>
              <a:ext cx="3459175" cy="1526811"/>
            </a:xfrm>
            <a:prstGeom prst="roundRect">
              <a:avLst>
                <a:gd name="adj" fmla="val 2992"/>
              </a:avLst>
            </a:prstGeom>
            <a:noFill/>
            <a:ln w="127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811670">
                <a:spcBef>
                  <a:spcPts val="174"/>
                </a:spcBef>
                <a:defRPr sz="2400">
                  <a:gradFill>
                    <a:gsLst>
                      <a:gs pos="41958">
                        <a:srgbClr val="FFFFFF"/>
                      </a:gs>
                      <a:gs pos="63000">
                        <a:srgbClr val="FFFFFF"/>
                      </a:gs>
                    </a:gsLst>
                    <a:lin ang="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811670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 useBgFill="1"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70CB5B4-9188-C5AF-3A47-A5DD70658F51}"/>
                </a:ext>
              </a:extLst>
            </p:cNvPr>
            <p:cNvSpPr/>
            <p:nvPr/>
          </p:nvSpPr>
          <p:spPr bwMode="auto">
            <a:xfrm>
              <a:off x="8279425" y="1884515"/>
              <a:ext cx="1980264" cy="288722"/>
            </a:xfrm>
            <a:prstGeom prst="roundRect">
              <a:avLst>
                <a:gd name="adj" fmla="val 50000"/>
              </a:avLst>
            </a:prstGeom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146304" rIns="90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Other Cloud Environment</a:t>
              </a:r>
            </a:p>
          </p:txBody>
        </p:sp>
        <p:pic>
          <p:nvPicPr>
            <p:cNvPr id="1024" name="Picture 16" descr="Icon Oracle #147576 - Free Icons Library">
              <a:extLst>
                <a:ext uri="{FF2B5EF4-FFF2-40B4-BE49-F238E27FC236}">
                  <a16:creationId xmlns:a16="http://schemas.microsoft.com/office/drawing/2014/main" id="{5530B619-3304-DDAB-8E7D-FA7FCE1284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8" t="29245" r="16820"/>
            <a:stretch>
              <a:fillRect/>
            </a:stretch>
          </p:blipFill>
          <p:spPr bwMode="auto">
            <a:xfrm>
              <a:off x="8422288" y="2553119"/>
              <a:ext cx="753032" cy="723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Speech Bubble: Rectangle 1071">
              <a:extLst>
                <a:ext uri="{FF2B5EF4-FFF2-40B4-BE49-F238E27FC236}">
                  <a16:creationId xmlns:a16="http://schemas.microsoft.com/office/drawing/2014/main" id="{F0BA1EE7-EE90-5A6D-9896-D140732AE48E}"/>
                </a:ext>
              </a:extLst>
            </p:cNvPr>
            <p:cNvSpPr/>
            <p:nvPr/>
          </p:nvSpPr>
          <p:spPr>
            <a:xfrm>
              <a:off x="9498453" y="2610213"/>
              <a:ext cx="1840107" cy="723478"/>
            </a:xfrm>
            <a:prstGeom prst="wedgeRectCallout">
              <a:avLst>
                <a:gd name="adj1" fmla="val -66835"/>
                <a:gd name="adj2" fmla="val 2706"/>
              </a:avLst>
            </a:prstGeom>
            <a:solidFill>
              <a:srgbClr val="000000">
                <a:alpha val="7059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>
                      <a:alpha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Oracle Database (Any location accessible from VS Code Client)</a:t>
              </a: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2C2EC561-C589-C349-2EA4-3820799C5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202081" y="5069203"/>
              <a:ext cx="4417010" cy="1293497"/>
            </a:xfrm>
            <a:prstGeom prst="roundRect">
              <a:avLst>
                <a:gd name="adj" fmla="val 2992"/>
              </a:avLst>
            </a:prstGeom>
            <a:noFill/>
            <a:ln w="127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811670">
                <a:spcBef>
                  <a:spcPts val="174"/>
                </a:spcBef>
                <a:defRPr sz="2400">
                  <a:gradFill>
                    <a:gsLst>
                      <a:gs pos="41958">
                        <a:srgbClr val="FFFFFF"/>
                      </a:gs>
                      <a:gs pos="63000">
                        <a:srgbClr val="FFFFFF"/>
                      </a:gs>
                    </a:gsLst>
                    <a:lin ang="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811670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 useBgFill="1"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735DF90-D6D8-DCDC-A39A-56568BDCFFCA}"/>
                </a:ext>
              </a:extLst>
            </p:cNvPr>
            <p:cNvSpPr/>
            <p:nvPr/>
          </p:nvSpPr>
          <p:spPr bwMode="auto">
            <a:xfrm>
              <a:off x="7370833" y="4936173"/>
              <a:ext cx="1980264" cy="288722"/>
            </a:xfrm>
            <a:prstGeom prst="roundRect">
              <a:avLst>
                <a:gd name="adj" fmla="val 50000"/>
              </a:avLst>
            </a:prstGeom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146304" rIns="90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On-Prem Environment</a:t>
              </a:r>
            </a:p>
          </p:txBody>
        </p:sp>
        <p:pic>
          <p:nvPicPr>
            <p:cNvPr id="1040" name="Picture 16" descr="Icon Oracle #147576 - Free Icons Library">
              <a:extLst>
                <a:ext uri="{FF2B5EF4-FFF2-40B4-BE49-F238E27FC236}">
                  <a16:creationId xmlns:a16="http://schemas.microsoft.com/office/drawing/2014/main" id="{CC69AA90-771F-721D-3C6F-B95DD06B04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4" t="29245" r="21629"/>
            <a:stretch>
              <a:fillRect/>
            </a:stretch>
          </p:blipFill>
          <p:spPr bwMode="auto">
            <a:xfrm>
              <a:off x="7708215" y="5443923"/>
              <a:ext cx="665580" cy="723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Speech Bubble: Rectangle 1070">
              <a:extLst>
                <a:ext uri="{FF2B5EF4-FFF2-40B4-BE49-F238E27FC236}">
                  <a16:creationId xmlns:a16="http://schemas.microsoft.com/office/drawing/2014/main" id="{1FD49FBA-BE68-5100-8EFA-B9B7B6FE9CFC}"/>
                </a:ext>
              </a:extLst>
            </p:cNvPr>
            <p:cNvSpPr/>
            <p:nvPr/>
          </p:nvSpPr>
          <p:spPr>
            <a:xfrm>
              <a:off x="8837867" y="5492152"/>
              <a:ext cx="2406262" cy="609291"/>
            </a:xfrm>
            <a:prstGeom prst="wedgeRectCallout">
              <a:avLst>
                <a:gd name="adj1" fmla="val -69484"/>
                <a:gd name="adj2" fmla="val 2706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Oracle Database (Any location accessible from VS Code Client)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2D8AB89-38B6-7F8F-6EBE-EB23F4072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1259" y="1812498"/>
              <a:ext cx="361950" cy="47625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E41A7B0F-EB09-2575-7A27-FA0818F28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39" y="4979631"/>
              <a:ext cx="457200" cy="457200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8FEA2B-3C55-A327-5C38-E1AF0EAF0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1236139" y="5208231"/>
              <a:ext cx="487569" cy="4546"/>
            </a:xfrm>
            <a:prstGeom prst="straightConnector1">
              <a:avLst/>
            </a:prstGeom>
            <a:ln w="19050">
              <a:solidFill>
                <a:srgbClr val="0A6BBA"/>
              </a:solidFill>
              <a:headEnd type="arrow" w="lg" len="sm"/>
              <a:tailEnd type="arrow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How to List Chrome Extensions Across All Mac, Windows, and Linux Devices">
              <a:extLst>
                <a:ext uri="{FF2B5EF4-FFF2-40B4-BE49-F238E27FC236}">
                  <a16:creationId xmlns:a16="http://schemas.microsoft.com/office/drawing/2014/main" id="{B26D49B1-E117-BE4F-2809-2D9B3D93E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697" y="4304554"/>
              <a:ext cx="691631" cy="69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Nobl9 - Azure Monitor Metrics Integration">
              <a:extLst>
                <a:ext uri="{FF2B5EF4-FFF2-40B4-BE49-F238E27FC236}">
                  <a16:creationId xmlns:a16="http://schemas.microsoft.com/office/drawing/2014/main" id="{001FAD87-865A-02EE-CA39-6FFFBADFF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72" y="1573335"/>
              <a:ext cx="523798" cy="261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54" name="Connector: Elbow 1053">
              <a:extLst>
                <a:ext uri="{FF2B5EF4-FFF2-40B4-BE49-F238E27FC236}">
                  <a16:creationId xmlns:a16="http://schemas.microsoft.com/office/drawing/2014/main" id="{8B95CA78-6000-E0E0-8926-E8C407664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26" idx="3"/>
              <a:endCxn id="1040" idx="1"/>
            </p:cNvCxnSpPr>
            <p:nvPr/>
          </p:nvCxnSpPr>
          <p:spPr>
            <a:xfrm>
              <a:off x="5322328" y="4650370"/>
              <a:ext cx="2385887" cy="1155292"/>
            </a:xfrm>
            <a:prstGeom prst="bentConnector3">
              <a:avLst>
                <a:gd name="adj1" fmla="val 64819"/>
              </a:avLst>
            </a:prstGeom>
            <a:ln w="19050">
              <a:solidFill>
                <a:srgbClr val="0A6BBA"/>
              </a:solidFill>
              <a:prstDash val="solid"/>
              <a:headEnd type="arrow" w="lg" len="sm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1057">
              <a:extLst>
                <a:ext uri="{FF2B5EF4-FFF2-40B4-BE49-F238E27FC236}">
                  <a16:creationId xmlns:a16="http://schemas.microsoft.com/office/drawing/2014/main" id="{0A602656-1567-1A58-B617-C320AC0C8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26" idx="0"/>
              <a:endCxn id="10" idx="2"/>
            </p:cNvCxnSpPr>
            <p:nvPr/>
          </p:nvCxnSpPr>
          <p:spPr>
            <a:xfrm rot="16200000" flipV="1">
              <a:off x="3348072" y="2676112"/>
              <a:ext cx="1642604" cy="1614279"/>
            </a:xfrm>
            <a:prstGeom prst="bentConnector3">
              <a:avLst>
                <a:gd name="adj1" fmla="val 38124"/>
              </a:avLst>
            </a:prstGeom>
            <a:ln w="19050">
              <a:solidFill>
                <a:srgbClr val="0A6BBA"/>
              </a:solidFill>
              <a:prstDash val="solid"/>
              <a:headEnd type="arrow" w="lg" len="sm"/>
              <a:tailEnd type="arrow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Connector: Elbow 1060">
              <a:extLst>
                <a:ext uri="{FF2B5EF4-FFF2-40B4-BE49-F238E27FC236}">
                  <a16:creationId xmlns:a16="http://schemas.microsoft.com/office/drawing/2014/main" id="{7AF7102C-A4DB-FC8D-AB5F-8B1B386AE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26" idx="0"/>
              <a:endCxn id="14" idx="2"/>
            </p:cNvCxnSpPr>
            <p:nvPr/>
          </p:nvCxnSpPr>
          <p:spPr>
            <a:xfrm rot="16200000" flipV="1">
              <a:off x="3019414" y="2347455"/>
              <a:ext cx="1235883" cy="2678316"/>
            </a:xfrm>
            <a:prstGeom prst="bentConnector3">
              <a:avLst>
                <a:gd name="adj1" fmla="val 50574"/>
              </a:avLst>
            </a:prstGeom>
            <a:ln w="19050">
              <a:solidFill>
                <a:srgbClr val="0A6BBA"/>
              </a:solidFill>
              <a:prstDash val="solid"/>
              <a:headEnd type="arrow" w="lg" len="sm"/>
              <a:tailEnd type="arrow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73" name="Picture 16" descr="Icon Oracle #147576 - Free Icons Library">
              <a:extLst>
                <a:ext uri="{FF2B5EF4-FFF2-40B4-BE49-F238E27FC236}">
                  <a16:creationId xmlns:a16="http://schemas.microsoft.com/office/drawing/2014/main" id="{4114ED63-1D00-CA1F-2233-C2D072FE7C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8" t="29245" r="16820"/>
            <a:stretch>
              <a:fillRect/>
            </a:stretch>
          </p:blipFill>
          <p:spPr bwMode="auto">
            <a:xfrm>
              <a:off x="4245221" y="2469179"/>
              <a:ext cx="753032" cy="723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4" name="Connector: Elbow 1073">
              <a:extLst>
                <a:ext uri="{FF2B5EF4-FFF2-40B4-BE49-F238E27FC236}">
                  <a16:creationId xmlns:a16="http://schemas.microsoft.com/office/drawing/2014/main" id="{8DFDB5E8-7968-9CBD-4CE9-E030D4492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26" idx="0"/>
              <a:endCxn id="1073" idx="2"/>
            </p:cNvCxnSpPr>
            <p:nvPr/>
          </p:nvCxnSpPr>
          <p:spPr>
            <a:xfrm rot="16200000" flipV="1">
              <a:off x="4243177" y="3571218"/>
              <a:ext cx="1111897" cy="354776"/>
            </a:xfrm>
            <a:prstGeom prst="bentConnector3">
              <a:avLst>
                <a:gd name="adj1" fmla="val 56578"/>
              </a:avLst>
            </a:prstGeom>
            <a:ln w="19050">
              <a:solidFill>
                <a:srgbClr val="0A6BBA"/>
              </a:solidFill>
              <a:prstDash val="solid"/>
              <a:headEnd type="arrow" w="lg" len="sm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A7F7A95-A03F-45A6-64D2-EA52EAC2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9914" y="2366968"/>
              <a:ext cx="457200" cy="457200"/>
            </a:xfrm>
            <a:prstGeom prst="rect">
              <a:avLst/>
            </a:prstGeom>
          </p:spPr>
        </p:pic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FC7C9ED0-8FE4-77BE-E2B4-E64A0E235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064" y="4365767"/>
              <a:ext cx="630418" cy="63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9" name="Picture 4" descr="GitHub Copilot for VSCode Might Make Coding Easier - Podfeet Podcasts">
              <a:extLst>
                <a:ext uri="{FF2B5EF4-FFF2-40B4-BE49-F238E27FC236}">
                  <a16:creationId xmlns:a16="http://schemas.microsoft.com/office/drawing/2014/main" id="{144FD4FF-F446-0C56-CE80-49A433E7C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4087" y="5244437"/>
              <a:ext cx="970372" cy="606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FCAC3017-F0B8-9881-5602-527B30F5AC6C}"/>
                </a:ext>
              </a:extLst>
            </p:cNvPr>
            <p:cNvSpPr/>
            <p:nvPr/>
          </p:nvSpPr>
          <p:spPr>
            <a:xfrm>
              <a:off x="7342040" y="5629524"/>
              <a:ext cx="374883" cy="3689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>
                  <a:ln w="3175">
                    <a:noFill/>
                  </a:ln>
                  <a:solidFill>
                    <a:srgbClr val="F4F3F5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7641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9244-FE0E-D095-EC6C-FD6895C4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6">
            <a:extLst>
              <a:ext uri="{FF2B5EF4-FFF2-40B4-BE49-F238E27FC236}">
                <a16:creationId xmlns:a16="http://schemas.microsoft.com/office/drawing/2014/main" id="{006F2333-F486-5933-D423-51A7EB4BC5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0" y="457200"/>
            <a:ext cx="5995988" cy="923925"/>
          </a:xfrm>
        </p:spPr>
        <p:txBody>
          <a:bodyPr/>
          <a:lstStyle/>
          <a:p>
            <a:r>
              <a:rPr lang="en-US" dirty="0"/>
              <a:t>A closer look</a:t>
            </a:r>
            <a:br>
              <a:rPr lang="en-US" dirty="0"/>
            </a:br>
            <a:r>
              <a:rPr lang="en-US" sz="2400" b="1" dirty="0"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Schema migration AI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62BAD-BE6F-B96A-15F9-60B3C0F41C5E}"/>
              </a:ext>
            </a:extLst>
          </p:cNvPr>
          <p:cNvSpPr txBox="1"/>
          <p:nvPr/>
        </p:nvSpPr>
        <p:spPr>
          <a:xfrm>
            <a:off x="588262" y="2075638"/>
            <a:ext cx="348157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Schema Conversion module is built using a multi-agent orchestration.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During the Migration Specialist, a Postgres Compile Tool is used to validate the converted chunk.</a:t>
            </a:r>
          </a:p>
        </p:txBody>
      </p:sp>
      <p:grpSp>
        <p:nvGrpSpPr>
          <p:cNvPr id="6" name="Group 5" descr="an architecture diagram of schema migration">
            <a:extLst>
              <a:ext uri="{FF2B5EF4-FFF2-40B4-BE49-F238E27FC236}">
                <a16:creationId xmlns:a16="http://schemas.microsoft.com/office/drawing/2014/main" id="{346B5F40-BB7F-9BB7-F610-C2E1F63B2C2B}"/>
              </a:ext>
            </a:extLst>
          </p:cNvPr>
          <p:cNvGrpSpPr/>
          <p:nvPr/>
        </p:nvGrpSpPr>
        <p:grpSpPr>
          <a:xfrm>
            <a:off x="5018088" y="1436688"/>
            <a:ext cx="6880225" cy="5127625"/>
            <a:chOff x="5018088" y="1436688"/>
            <a:chExt cx="6880225" cy="5127625"/>
          </a:xfrm>
        </p:grpSpPr>
        <p:sp>
          <p:nvSpPr>
            <p:cNvPr id="41" name="Text Placeholder 2">
              <a:extLst>
                <a:ext uri="{FF2B5EF4-FFF2-40B4-BE49-F238E27FC236}">
                  <a16:creationId xmlns:a16="http://schemas.microsoft.com/office/drawing/2014/main" id="{3AC9BBE2-E949-BC84-D247-6E1EE34C4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018088" y="1436688"/>
              <a:ext cx="6880225" cy="5127625"/>
            </a:xfrm>
            <a:prstGeom prst="roundRect">
              <a:avLst>
                <a:gd name="adj" fmla="val 5780"/>
              </a:avLst>
            </a:prstGeom>
            <a:noFill/>
            <a:ln w="127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811670">
                <a:spcBef>
                  <a:spcPts val="174"/>
                </a:spcBef>
                <a:defRPr sz="2400">
                  <a:gradFill>
                    <a:gsLst>
                      <a:gs pos="41958">
                        <a:srgbClr val="FFFFFF"/>
                      </a:gs>
                      <a:gs pos="63000">
                        <a:srgbClr val="FFFFFF"/>
                      </a:gs>
                    </a:gsLst>
                    <a:lin ang="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811670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Speech Bubble: Rectangle 30">
              <a:extLst>
                <a:ext uri="{FF2B5EF4-FFF2-40B4-BE49-F238E27FC236}">
                  <a16:creationId xmlns:a16="http://schemas.microsoft.com/office/drawing/2014/main" id="{FEE91098-1A38-A511-9C7C-AFFBDF6B46B6}"/>
                </a:ext>
              </a:extLst>
            </p:cNvPr>
            <p:cNvSpPr/>
            <p:nvPr/>
          </p:nvSpPr>
          <p:spPr>
            <a:xfrm>
              <a:off x="5437193" y="1649860"/>
              <a:ext cx="1366564" cy="414289"/>
            </a:xfrm>
            <a:prstGeom prst="wedgeRectCallout">
              <a:avLst>
                <a:gd name="adj1" fmla="val -33151"/>
                <a:gd name="adj2" fmla="val 111669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Oracle DDL Objects Extracted</a:t>
              </a:r>
            </a:p>
          </p:txBody>
        </p:sp>
        <p:sp>
          <p:nvSpPr>
            <p:cNvPr id="43" name="Speech Bubble: Rectangle 42">
              <a:extLst>
                <a:ext uri="{FF2B5EF4-FFF2-40B4-BE49-F238E27FC236}">
                  <a16:creationId xmlns:a16="http://schemas.microsoft.com/office/drawing/2014/main" id="{10973CA1-2023-3905-085F-195217A0CBCE}"/>
                </a:ext>
              </a:extLst>
            </p:cNvPr>
            <p:cNvSpPr/>
            <p:nvPr/>
          </p:nvSpPr>
          <p:spPr>
            <a:xfrm>
              <a:off x="7001257" y="1649860"/>
              <a:ext cx="1455733" cy="414289"/>
            </a:xfrm>
            <a:prstGeom prst="wedgeRectCallout">
              <a:avLst>
                <a:gd name="adj1" fmla="val -36354"/>
                <a:gd name="adj2" fmla="val 114805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Dependency Graph Generated</a:t>
              </a:r>
            </a:p>
          </p:txBody>
        </p:sp>
        <p:pic>
          <p:nvPicPr>
            <p:cNvPr id="7" name="Picture 16" descr="Icon Oracle #147576 - Free Icons Library">
              <a:extLst>
                <a:ext uri="{FF2B5EF4-FFF2-40B4-BE49-F238E27FC236}">
                  <a16:creationId xmlns:a16="http://schemas.microsoft.com/office/drawing/2014/main" id="{DBCADA47-1A67-E4B0-BDDF-C009F2352F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4" t="29245" r="21629"/>
            <a:stretch>
              <a:fillRect/>
            </a:stretch>
          </p:blipFill>
          <p:spPr bwMode="auto">
            <a:xfrm>
              <a:off x="5281763" y="2228739"/>
              <a:ext cx="955182" cy="1038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raph Icon | IconExperience - Professional Icons » O-Collection">
              <a:extLst>
                <a:ext uri="{FF2B5EF4-FFF2-40B4-BE49-F238E27FC236}">
                  <a16:creationId xmlns:a16="http://schemas.microsoft.com/office/drawing/2014/main" id="{BFA20C43-ED99-8511-B341-AEF521C54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757" y="2341075"/>
              <a:ext cx="813602" cy="8136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Speech Bubble: Rectangle 44">
              <a:extLst>
                <a:ext uri="{FF2B5EF4-FFF2-40B4-BE49-F238E27FC236}">
                  <a16:creationId xmlns:a16="http://schemas.microsoft.com/office/drawing/2014/main" id="{AD4B0DE0-0FB1-9B9E-5FAD-B67FA73E42EF}"/>
                </a:ext>
              </a:extLst>
            </p:cNvPr>
            <p:cNvSpPr/>
            <p:nvPr/>
          </p:nvSpPr>
          <p:spPr>
            <a:xfrm>
              <a:off x="7734957" y="3093070"/>
              <a:ext cx="684707" cy="420215"/>
            </a:xfrm>
            <a:prstGeom prst="wedgeRectCallout">
              <a:avLst>
                <a:gd name="adj1" fmla="val 2478"/>
                <a:gd name="adj2" fmla="val -127458"/>
              </a:avLst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Chunks created</a:t>
              </a:r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3079CC0A-DB3B-C8E5-FFB6-06583796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45509" y="2415107"/>
              <a:ext cx="638094" cy="638094"/>
            </a:xfrm>
            <a:prstGeom prst="ellipse">
              <a:avLst/>
            </a:prstGeom>
            <a:gradFill flip="none" rotWithShape="1">
              <a:gsLst>
                <a:gs pos="71000">
                  <a:srgbClr val="7656AD"/>
                </a:gs>
                <a:gs pos="34000">
                  <a:srgbClr val="0A6BBA"/>
                </a:gs>
                <a:gs pos="0">
                  <a:srgbClr val="318581"/>
                </a:gs>
                <a:gs pos="100000">
                  <a:srgbClr val="F65567"/>
                </a:gs>
              </a:gsLst>
              <a:path path="circle">
                <a:fillToRect r="100000" b="100000"/>
              </a:path>
              <a:tileRect l="-100000" t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1043" name="Graphic 1042">
              <a:extLst>
                <a:ext uri="{FF2B5EF4-FFF2-40B4-BE49-F238E27FC236}">
                  <a16:creationId xmlns:a16="http://schemas.microsoft.com/office/drawing/2014/main" id="{08E70032-016F-295F-9EE1-29A30FE04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84474" y="2544645"/>
              <a:ext cx="379018" cy="379018"/>
            </a:xfrm>
            <a:prstGeom prst="rect">
              <a:avLst/>
            </a:prstGeom>
          </p:spPr>
        </p:pic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4FCC3A8A-8347-90E8-0AC4-DE3E6EAF21CB}"/>
                </a:ext>
              </a:extLst>
            </p:cNvPr>
            <p:cNvSpPr/>
            <p:nvPr/>
          </p:nvSpPr>
          <p:spPr>
            <a:xfrm>
              <a:off x="8844868" y="2696010"/>
              <a:ext cx="239376" cy="169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-5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BE3EAC39-5442-8316-E078-5098D5D61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40408" y="2415107"/>
              <a:ext cx="638094" cy="638094"/>
            </a:xfrm>
            <a:prstGeom prst="ellipse">
              <a:avLst/>
            </a:prstGeom>
            <a:gradFill flip="none" rotWithShape="1">
              <a:gsLst>
                <a:gs pos="71000">
                  <a:srgbClr val="7656AD"/>
                </a:gs>
                <a:gs pos="34000">
                  <a:srgbClr val="0A6BBA"/>
                </a:gs>
                <a:gs pos="0">
                  <a:srgbClr val="318581"/>
                </a:gs>
                <a:gs pos="100000">
                  <a:srgbClr val="F65567"/>
                </a:gs>
              </a:gsLst>
              <a:path path="circle">
                <a:fillToRect r="100000" b="100000"/>
              </a:path>
              <a:tileRect l="-100000" t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1038" name="Graphic 1037">
              <a:extLst>
                <a:ext uri="{FF2B5EF4-FFF2-40B4-BE49-F238E27FC236}">
                  <a16:creationId xmlns:a16="http://schemas.microsoft.com/office/drawing/2014/main" id="{FBB4D84D-3CE1-DC63-DE50-679ACD5B5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79373" y="2544645"/>
              <a:ext cx="379018" cy="379018"/>
            </a:xfrm>
            <a:prstGeom prst="rect">
              <a:avLst/>
            </a:prstGeom>
          </p:spPr>
        </p:pic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88BE02F7-C0E3-3815-9CDE-E9BA7D34788C}"/>
                </a:ext>
              </a:extLst>
            </p:cNvPr>
            <p:cNvSpPr/>
            <p:nvPr/>
          </p:nvSpPr>
          <p:spPr>
            <a:xfrm>
              <a:off x="9539767" y="2696010"/>
              <a:ext cx="239376" cy="169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-5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39B8442E-BCA8-7CBB-7D5A-8D4AA831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35307" y="2415107"/>
              <a:ext cx="638094" cy="638094"/>
            </a:xfrm>
            <a:prstGeom prst="ellipse">
              <a:avLst/>
            </a:prstGeom>
            <a:gradFill flip="none" rotWithShape="1">
              <a:gsLst>
                <a:gs pos="71000">
                  <a:srgbClr val="7656AD"/>
                </a:gs>
                <a:gs pos="34000">
                  <a:srgbClr val="0A6BBA"/>
                </a:gs>
                <a:gs pos="0">
                  <a:srgbClr val="318581"/>
                </a:gs>
                <a:gs pos="100000">
                  <a:srgbClr val="F65567"/>
                </a:gs>
              </a:gsLst>
              <a:path path="circle">
                <a:fillToRect r="100000" b="100000"/>
              </a:path>
              <a:tileRect l="-100000" t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1034" name="Graphic 1033">
              <a:extLst>
                <a:ext uri="{FF2B5EF4-FFF2-40B4-BE49-F238E27FC236}">
                  <a16:creationId xmlns:a16="http://schemas.microsoft.com/office/drawing/2014/main" id="{7565C48C-AA5D-B45B-04A1-1744893D9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4272" y="2544645"/>
              <a:ext cx="379018" cy="379018"/>
            </a:xfrm>
            <a:prstGeom prst="rect">
              <a:avLst/>
            </a:prstGeom>
          </p:spPr>
        </p:pic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5EE20E3A-41C1-ED40-4FF8-7F8B92AF0466}"/>
                </a:ext>
              </a:extLst>
            </p:cNvPr>
            <p:cNvSpPr/>
            <p:nvPr/>
          </p:nvSpPr>
          <p:spPr>
            <a:xfrm>
              <a:off x="10234666" y="2696010"/>
              <a:ext cx="239376" cy="169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-5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CB4EBF-D6D2-E18B-88E8-E4E7F7F31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30205" y="2415107"/>
              <a:ext cx="638094" cy="638094"/>
            </a:xfrm>
            <a:prstGeom prst="ellipse">
              <a:avLst/>
            </a:prstGeom>
            <a:gradFill flip="none" rotWithShape="1">
              <a:gsLst>
                <a:gs pos="71000">
                  <a:srgbClr val="7656AD"/>
                </a:gs>
                <a:gs pos="34000">
                  <a:srgbClr val="0A6BBA"/>
                </a:gs>
                <a:gs pos="0">
                  <a:srgbClr val="318581"/>
                </a:gs>
                <a:gs pos="100000">
                  <a:srgbClr val="F65567"/>
                </a:gs>
              </a:gsLst>
              <a:path path="circle">
                <a:fillToRect r="100000" b="100000"/>
              </a:path>
              <a:tileRect l="-100000" t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0AEC4A7-99D4-88FC-69F1-5A6A0E5BF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69170" y="2544645"/>
              <a:ext cx="379018" cy="37901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965AA3-C0C3-D854-A153-0A1F8300AFC1}"/>
                </a:ext>
              </a:extLst>
            </p:cNvPr>
            <p:cNvSpPr/>
            <p:nvPr/>
          </p:nvSpPr>
          <p:spPr>
            <a:xfrm>
              <a:off x="10929564" y="2696010"/>
              <a:ext cx="239376" cy="169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-5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9D8D4C4-EC10-A47F-D981-2A917F2AB7C5}"/>
                </a:ext>
              </a:extLst>
            </p:cNvPr>
            <p:cNvSpPr>
              <a:spLocks/>
            </p:cNvSpPr>
            <p:nvPr/>
          </p:nvSpPr>
          <p:spPr>
            <a:xfrm>
              <a:off x="5314950" y="3614743"/>
              <a:ext cx="3462338" cy="1118692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10800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Migration Specialist Agent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B151102-0C77-B03F-FD89-0E0B7FDF4D19}"/>
                </a:ext>
              </a:extLst>
            </p:cNvPr>
            <p:cNvSpPr>
              <a:spLocks/>
            </p:cNvSpPr>
            <p:nvPr/>
          </p:nvSpPr>
          <p:spPr>
            <a:xfrm>
              <a:off x="5313067" y="5147741"/>
              <a:ext cx="3462338" cy="414337"/>
            </a:xfrm>
            <a:prstGeom prst="roundRect">
              <a:avLst>
                <a:gd name="adj" fmla="val 40207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Migration Critic Agent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F5D52E0-366B-F505-5307-2CCA1CE357F9}"/>
                </a:ext>
              </a:extLst>
            </p:cNvPr>
            <p:cNvSpPr>
              <a:spLocks/>
            </p:cNvSpPr>
            <p:nvPr/>
          </p:nvSpPr>
          <p:spPr>
            <a:xfrm>
              <a:off x="5313068" y="5944642"/>
              <a:ext cx="3462337" cy="414339"/>
            </a:xfrm>
            <a:prstGeom prst="roundRect">
              <a:avLst>
                <a:gd name="adj" fmla="val 49035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Documentation Agent</a:t>
              </a:r>
            </a:p>
          </p:txBody>
        </p:sp>
        <p:sp>
          <p:nvSpPr>
            <p:cNvPr id="63" name="Speech Bubble: Rectangle 62">
              <a:extLst>
                <a:ext uri="{FF2B5EF4-FFF2-40B4-BE49-F238E27FC236}">
                  <a16:creationId xmlns:a16="http://schemas.microsoft.com/office/drawing/2014/main" id="{B4140658-F817-E88F-7D46-9A38F78B662F}"/>
                </a:ext>
              </a:extLst>
            </p:cNvPr>
            <p:cNvSpPr/>
            <p:nvPr/>
          </p:nvSpPr>
          <p:spPr>
            <a:xfrm>
              <a:off x="9295887" y="4486104"/>
              <a:ext cx="1367352" cy="722036"/>
            </a:xfrm>
            <a:prstGeom prst="wedgeRectCallout">
              <a:avLst>
                <a:gd name="adj1" fmla="val -21617"/>
                <a:gd name="adj2" fmla="val -92813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Test Compile Chunk and Validate</a:t>
              </a:r>
            </a:p>
          </p:txBody>
        </p:sp>
        <p:sp>
          <p:nvSpPr>
            <p:cNvPr id="37" name="Speech Bubble: Rectangle 36">
              <a:extLst>
                <a:ext uri="{FF2B5EF4-FFF2-40B4-BE49-F238E27FC236}">
                  <a16:creationId xmlns:a16="http://schemas.microsoft.com/office/drawing/2014/main" id="{38BEA8D6-CDCE-131B-5C22-B20FCDBCA5C5}"/>
                </a:ext>
              </a:extLst>
            </p:cNvPr>
            <p:cNvSpPr/>
            <p:nvPr/>
          </p:nvSpPr>
          <p:spPr>
            <a:xfrm>
              <a:off x="10370632" y="3267011"/>
              <a:ext cx="1327103" cy="586978"/>
            </a:xfrm>
            <a:prstGeom prst="wedgeRectCallout">
              <a:avLst>
                <a:gd name="adj1" fmla="val -76862"/>
                <a:gd name="adj2" fmla="val 6206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Process 1 or more chunks at a time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017BA5-1C46-2349-1728-12350BC0FAB7}"/>
                </a:ext>
              </a:extLst>
            </p:cNvPr>
            <p:cNvSpPr txBox="1"/>
            <p:nvPr/>
          </p:nvSpPr>
          <p:spPr>
            <a:xfrm>
              <a:off x="10884162" y="4402593"/>
              <a:ext cx="81359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PostgreSQL 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Database</a:t>
              </a:r>
            </a:p>
          </p:txBody>
        </p:sp>
        <p:sp>
          <p:nvSpPr>
            <p:cNvPr id="39" name="Speech Bubble: Rectangle 38">
              <a:extLst>
                <a:ext uri="{FF2B5EF4-FFF2-40B4-BE49-F238E27FC236}">
                  <a16:creationId xmlns:a16="http://schemas.microsoft.com/office/drawing/2014/main" id="{1147A011-3BFE-1D8F-E339-FF2B08C4A78A}"/>
                </a:ext>
              </a:extLst>
            </p:cNvPr>
            <p:cNvSpPr/>
            <p:nvPr/>
          </p:nvSpPr>
          <p:spPr>
            <a:xfrm>
              <a:off x="9295886" y="5451085"/>
              <a:ext cx="1367352" cy="493557"/>
            </a:xfrm>
            <a:prstGeom prst="wedgeRectCallout">
              <a:avLst>
                <a:gd name="adj1" fmla="val -20897"/>
                <a:gd name="adj2" fmla="val 3821"/>
              </a:avLst>
            </a:prstGeom>
            <a:solidFill>
              <a:srgbClr val="000000">
                <a:alpha val="9804"/>
              </a:srgbClr>
            </a:solidFill>
            <a:ln>
              <a:noFill/>
            </a:ln>
          </p:spPr>
          <p:txBody>
            <a:bodyPr wrap="square" lIns="91440" tIns="91440" bIns="9144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AutoGen Multi-Agent “Swarm”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42BBAE15-B8A1-8BF9-507A-7E4212162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7521" y="3621489"/>
              <a:ext cx="432781" cy="2741212"/>
            </a:xfrm>
            <a:prstGeom prst="rightBrace">
              <a:avLst>
                <a:gd name="adj1" fmla="val 8333"/>
                <a:gd name="adj2" fmla="val 73027"/>
              </a:avLst>
            </a:prstGeom>
            <a:ln w="19050" cap="rnd">
              <a:gradFill flip="none" rotWithShape="1">
                <a:gsLst>
                  <a:gs pos="0">
                    <a:srgbClr val="F65567"/>
                  </a:gs>
                  <a:gs pos="32000">
                    <a:srgbClr val="AC35AF"/>
                  </a:gs>
                  <a:gs pos="6800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445F2344-9FA8-1B8D-D0DA-C4AF9B8CE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09982" y="3922473"/>
              <a:ext cx="361950" cy="476250"/>
            </a:xfrm>
            <a:prstGeom prst="rect">
              <a:avLst/>
            </a:prstGeom>
          </p:spPr>
        </p:pic>
        <p:pic>
          <p:nvPicPr>
            <p:cNvPr id="1030" name="Picture 6" descr="Tool - Free construction and tools icons">
              <a:extLst>
                <a:ext uri="{FF2B5EF4-FFF2-40B4-BE49-F238E27FC236}">
                  <a16:creationId xmlns:a16="http://schemas.microsoft.com/office/drawing/2014/main" id="{13AAE904-3434-A499-E9EB-0923034ED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639" y="4153619"/>
              <a:ext cx="248881" cy="248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D24D84-0638-8560-AD4D-D4F61E14BFB9}"/>
                </a:ext>
              </a:extLst>
            </p:cNvPr>
            <p:cNvSpPr txBox="1"/>
            <p:nvPr/>
          </p:nvSpPr>
          <p:spPr>
            <a:xfrm>
              <a:off x="6000030" y="4049334"/>
              <a:ext cx="2415308" cy="64633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Agent Tools: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Postgres Test Compile Tool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Query Database Tool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Query Columns Tool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Etc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…</a:t>
              </a:r>
            </a:p>
          </p:txBody>
        </p:sp>
        <p:cxnSp>
          <p:nvCxnSpPr>
            <p:cNvPr id="2" name="Straight Arrow Connector 1" descr="Black line arrow">
              <a:extLst>
                <a:ext uri="{FF2B5EF4-FFF2-40B4-BE49-F238E27FC236}">
                  <a16:creationId xmlns:a16="http://schemas.microsoft.com/office/drawing/2014/main" id="{997F60BE-4004-DF3E-3F62-C1F7832A858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7044236" y="5562078"/>
              <a:ext cx="1" cy="38256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 descr="Black line arrow">
              <a:extLst>
                <a:ext uri="{FF2B5EF4-FFF2-40B4-BE49-F238E27FC236}">
                  <a16:creationId xmlns:a16="http://schemas.microsoft.com/office/drawing/2014/main" id="{4E54A871-7702-E8B4-48B7-9720AC6ABC6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4236" y="4733435"/>
              <a:ext cx="1883" cy="41430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 descr="Black line arrow">
              <a:extLst>
                <a:ext uri="{FF2B5EF4-FFF2-40B4-BE49-F238E27FC236}">
                  <a16:creationId xmlns:a16="http://schemas.microsoft.com/office/drawing/2014/main" id="{9DECFA2F-3FA6-8A8C-6AE6-0925C69ABEE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8777288" y="4167343"/>
              <a:ext cx="2176462" cy="674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 descr="Black line arrow">
              <a:extLst>
                <a:ext uri="{FF2B5EF4-FFF2-40B4-BE49-F238E27FC236}">
                  <a16:creationId xmlns:a16="http://schemas.microsoft.com/office/drawing/2014/main" id="{8CA2CD41-C2DB-B321-3687-1225DF9AA6A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08" y="3148115"/>
              <a:ext cx="0" cy="1019228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 descr="Black line arrow">
              <a:extLst>
                <a:ext uri="{FF2B5EF4-FFF2-40B4-BE49-F238E27FC236}">
                  <a16:creationId xmlns:a16="http://schemas.microsoft.com/office/drawing/2014/main" id="{37916726-FD5E-66BA-7736-E4C4D5F2B5B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6236945" y="2747875"/>
              <a:ext cx="55581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 descr="Black line arrow">
              <a:extLst>
                <a:ext uri="{FF2B5EF4-FFF2-40B4-BE49-F238E27FC236}">
                  <a16:creationId xmlns:a16="http://schemas.microsoft.com/office/drawing/2014/main" id="{581EAE37-B81F-344D-E512-A0216F8C383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6359" y="2740264"/>
              <a:ext cx="961801" cy="507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C106F86D-94CD-9127-E7A9-B951827AE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568160" y="2336001"/>
              <a:ext cx="2890800" cy="813600"/>
            </a:xfrm>
            <a:prstGeom prst="roundRect">
              <a:avLst>
                <a:gd name="adj" fmla="val 43679"/>
              </a:avLst>
            </a:prstGeom>
            <a:noFill/>
            <a:ln w="12700" cap="rnd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811670">
                <a:spcBef>
                  <a:spcPts val="174"/>
                </a:spcBef>
                <a:defRPr sz="2400">
                  <a:gradFill>
                    <a:gsLst>
                      <a:gs pos="41958">
                        <a:srgbClr val="FFFFFF"/>
                      </a:gs>
                      <a:gs pos="63000">
                        <a:srgbClr val="FFFFFF"/>
                      </a:gs>
                    </a:gsLst>
                    <a:lin ang="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811670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197507"/>
      </p:ext>
    </p:extLst>
  </p:cSld>
  <p:clrMapOvr>
    <a:masterClrMapping/>
  </p:clrMapOvr>
</p:sld>
</file>

<file path=ppt/theme/theme1.xml><?xml version="1.0" encoding="utf-8"?>
<a:theme xmlns:a="http://schemas.openxmlformats.org/drawingml/2006/main" name="Chroma">
  <a:themeElements>
    <a:clrScheme name="Chroma">
      <a:dk1>
        <a:srgbClr val="131313"/>
      </a:dk1>
      <a:lt1>
        <a:sysClr val="window" lastClr="FFFFFF"/>
      </a:lt1>
      <a:dk2>
        <a:srgbClr val="0C233A"/>
      </a:dk2>
      <a:lt2>
        <a:srgbClr val="F5FAFD"/>
      </a:lt2>
      <a:accent1>
        <a:srgbClr val="4485DC"/>
      </a:accent1>
      <a:accent2>
        <a:srgbClr val="25AAD5"/>
      </a:accent2>
      <a:accent3>
        <a:srgbClr val="5BBEAC"/>
      </a:accent3>
      <a:accent4>
        <a:srgbClr val="6666E2"/>
      </a:accent4>
      <a:accent5>
        <a:srgbClr val="66C26C"/>
      </a:accent5>
      <a:accent6>
        <a:srgbClr val="10CF9B"/>
      </a:accent6>
      <a:hlink>
        <a:srgbClr val="4485DC"/>
      </a:hlink>
      <a:folHlink>
        <a:srgbClr val="25AAD5"/>
      </a:folHlink>
    </a:clrScheme>
    <a:fontScheme name="Custom 2">
      <a:majorFont>
        <a:latin typeface="Aptos Light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ma" id="{DC2B181E-9B25-4FFB-A269-A81149E37B96}" vid="{FD28A279-D9A1-4F6C-9122-D382EE6782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945</Words>
  <Application>Microsoft Macintosh PowerPoint</Application>
  <PresentationFormat>Widescreen</PresentationFormat>
  <Paragraphs>229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Aptos</vt:lpstr>
      <vt:lpstr>Aptos Light</vt:lpstr>
      <vt:lpstr>Arial</vt:lpstr>
      <vt:lpstr>Courier New</vt:lpstr>
      <vt:lpstr>Segoe Pro Semibold</vt:lpstr>
      <vt:lpstr>Segoe Sans Display</vt:lpstr>
      <vt:lpstr>Segoe UI</vt:lpstr>
      <vt:lpstr>Segoe UI Light</vt:lpstr>
      <vt:lpstr>Segoe UI Semibold</vt:lpstr>
      <vt:lpstr>Segoe UI Variable Display Semibold</vt:lpstr>
      <vt:lpstr>Wingdings</vt:lpstr>
      <vt:lpstr>Chroma</vt:lpstr>
      <vt:lpstr>Presentation title</vt:lpstr>
      <vt:lpstr>PowerPoint Presentation</vt:lpstr>
      <vt:lpstr>Cloud native WAL Storage</vt:lpstr>
      <vt:lpstr>Purpose built WAL Storage</vt:lpstr>
      <vt:lpstr>Demo (6)</vt:lpstr>
      <vt:lpstr>Announcing at Ignite 2025</vt:lpstr>
      <vt:lpstr>The migration: lessons learnt &amp; best practices</vt:lpstr>
      <vt:lpstr>Architecture overview</vt:lpstr>
      <vt:lpstr>A closer look Schema migration AI architecture</vt:lpstr>
      <vt:lpstr>A closer look</vt:lpstr>
      <vt:lpstr>PowerPoint Presentation</vt:lpstr>
      <vt:lpstr>Announcing</vt:lpstr>
      <vt:lpstr>Service Groups</vt:lpstr>
      <vt:lpstr>Scope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Thej Kishore Karuneegar</dc:creator>
  <cp:lastModifiedBy>Thej Kishore Karuneegar</cp:lastModifiedBy>
  <cp:revision>1</cp:revision>
  <dcterms:created xsi:type="dcterms:W3CDTF">2025-12-15T12:51:34Z</dcterms:created>
  <dcterms:modified xsi:type="dcterms:W3CDTF">2025-12-15T13:52:26Z</dcterms:modified>
</cp:coreProperties>
</file>